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0" r:id="rId2"/>
    <p:sldId id="389" r:id="rId3"/>
    <p:sldId id="561" r:id="rId4"/>
    <p:sldId id="375" r:id="rId5"/>
    <p:sldId id="562" r:id="rId6"/>
    <p:sldId id="390" r:id="rId7"/>
    <p:sldId id="563" r:id="rId8"/>
    <p:sldId id="367" r:id="rId9"/>
    <p:sldId id="369" r:id="rId10"/>
    <p:sldId id="371" r:id="rId11"/>
    <p:sldId id="372" r:id="rId12"/>
    <p:sldId id="373" r:id="rId13"/>
    <p:sldId id="564" r:id="rId14"/>
    <p:sldId id="565" r:id="rId15"/>
    <p:sldId id="392" r:id="rId16"/>
    <p:sldId id="393"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560" r:id="rId33"/>
    <p:sldId id="394" r:id="rId34"/>
    <p:sldId id="550" r:id="rId35"/>
    <p:sldId id="547" r:id="rId36"/>
    <p:sldId id="548" r:id="rId37"/>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820"/>
  </p:normalViewPr>
  <p:slideViewPr>
    <p:cSldViewPr snapToGrid="0" snapToObjects="1">
      <p:cViewPr varScale="1">
        <p:scale>
          <a:sx n="76" d="100"/>
          <a:sy n="76" d="100"/>
        </p:scale>
        <p:origin x="216"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C4431-97FB-4E4B-A3B3-5B66A39A369B}" type="datetimeFigureOut">
              <a:rPr lang="en-US" smtClean="0"/>
              <a:t>9/19/24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A07A5-D14E-D746-BC95-C76569967FBD}" type="slidenum">
              <a:rPr lang="en-US" smtClean="0"/>
              <a:t>‹#›</a:t>
            </a:fld>
            <a:endParaRPr lang="en-US"/>
          </a:p>
        </p:txBody>
      </p:sp>
    </p:spTree>
    <p:extLst>
      <p:ext uri="{BB962C8B-B14F-4D97-AF65-F5344CB8AC3E}">
        <p14:creationId xmlns:p14="http://schemas.microsoft.com/office/powerpoint/2010/main" val="1282418020"/>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Can really do it in any order. Concepts before questions good, because it can make questions more accessible. Less ‘where did the cats go’?</a:t>
            </a:r>
          </a:p>
          <a:p>
            <a:endParaRPr/>
          </a:p>
          <a:p>
            <a:r>
              <a:t>Stimuli - should provoke thinking, not tell them what to think. Not here to proselytise or preach. They will get enough of that in assemblies. </a:t>
            </a:r>
          </a:p>
          <a:p>
            <a:endParaRPr/>
          </a:p>
          <a:p>
            <a:endParaRPr/>
          </a:p>
          <a:p>
            <a:r>
              <a:t>Concepts can be used to make science/maths/abstract topics more human - e.g. on minibeasts, introduce the concepts of fear, disgust, phobias? </a:t>
            </a:r>
          </a:p>
        </p:txBody>
      </p:sp>
    </p:spTree>
    <p:extLst>
      <p:ext uri="{BB962C8B-B14F-4D97-AF65-F5344CB8AC3E}">
        <p14:creationId xmlns:p14="http://schemas.microsoft.com/office/powerpoint/2010/main" val="408989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Can really do it in any order. Concepts before questions good, because it can make questions more accessible. Less ‘where did the cats go’?</a:t>
            </a:r>
          </a:p>
          <a:p>
            <a:endParaRPr/>
          </a:p>
          <a:p>
            <a:r>
              <a:t>Stimuli - should provoke thinking, not tell them what to think. Not here to proselytise or preach. They will get enough of that in assemblies. </a:t>
            </a:r>
          </a:p>
          <a:p>
            <a:endParaRPr/>
          </a:p>
          <a:p>
            <a:endParaRPr/>
          </a:p>
          <a:p>
            <a:r>
              <a:t>Concepts can be used to make science/maths/abstract topics more human - e.g. on minibeasts, introduce the concepts of fear, disgust, phobias? </a:t>
            </a:r>
          </a:p>
        </p:txBody>
      </p:sp>
    </p:spTree>
    <p:extLst>
      <p:ext uri="{BB962C8B-B14F-4D97-AF65-F5344CB8AC3E}">
        <p14:creationId xmlns:p14="http://schemas.microsoft.com/office/powerpoint/2010/main" val="77052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Can really do it in any order. Concepts before questions good, because it can make questions more accessible. Less ‘where did the cats go’?</a:t>
            </a:r>
          </a:p>
          <a:p>
            <a:endParaRPr/>
          </a:p>
          <a:p>
            <a:r>
              <a:t>Stimuli - should provoke thinking, not tell them what to think. Not here to proselytise or preach. They will get enough of that in assemblies. </a:t>
            </a:r>
          </a:p>
          <a:p>
            <a:endParaRPr/>
          </a:p>
          <a:p>
            <a:endParaRPr/>
          </a:p>
          <a:p>
            <a:r>
              <a:t>Concepts can be used to make science/maths/abstract topics more human - e.g. on minibeasts, introduce the concepts of fear, disgust, phobias? </a:t>
            </a:r>
          </a:p>
        </p:txBody>
      </p:sp>
    </p:spTree>
    <p:extLst>
      <p:ext uri="{BB962C8B-B14F-4D97-AF65-F5344CB8AC3E}">
        <p14:creationId xmlns:p14="http://schemas.microsoft.com/office/powerpoint/2010/main" val="66004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defRPr>
                <a:solidFill>
                  <a:schemeClr val="accent5"/>
                </a:solidFill>
              </a:defRPr>
            </a:pPr>
            <a:r>
              <a:t>Can really do it in any order. Concepts before questions good, because it can make questions more accessible. Less ‘where did the cats go’?</a:t>
            </a:r>
          </a:p>
          <a:p>
            <a:endParaRPr/>
          </a:p>
          <a:p>
            <a:pPr>
              <a:defRPr>
                <a:solidFill>
                  <a:schemeClr val="accent2"/>
                </a:solidFill>
              </a:defRPr>
            </a:pPr>
            <a:r>
              <a:rPr b="1"/>
              <a:t>Stimuli - should provoke thinking, not tell them what to think. </a:t>
            </a:r>
            <a:r>
              <a:t>Not here to proselytise or preach. They will get enough of that in assemblies. </a:t>
            </a:r>
          </a:p>
          <a:p>
            <a:endParaRPr/>
          </a:p>
          <a:p>
            <a:r>
              <a:t>Concepts can be used to make science/maths/abstract topics more human - e.g. on minibeasts, introduce the concepts of fear, disgust, phobias? </a:t>
            </a:r>
          </a:p>
        </p:txBody>
      </p:sp>
    </p:spTree>
    <p:extLst>
      <p:ext uri="{BB962C8B-B14F-4D97-AF65-F5344CB8AC3E}">
        <p14:creationId xmlns:p14="http://schemas.microsoft.com/office/powerpoint/2010/main" val="3497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7737-815B-3F44-A180-9DABAB910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71DC85-B582-4347-8DDF-4317B22A3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B2B984-BFBD-E546-A175-F31375199A62}"/>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4B65A615-C256-A24B-8228-A87005058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EE786-27D2-1E43-B3A5-D57241AB0D15}"/>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1564920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810D-1BB3-4245-AFF1-2E0225F6DA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D5724C-35CD-DF43-B374-F33A763A9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3C6E8-36CF-2A43-B263-D47E6B053A9F}"/>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6A67A89D-55B4-6342-BCD3-52B95106F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3B107-9854-D34C-915C-A3710214347E}"/>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213085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D946A-F2FD-D046-A982-6EC9A41F768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10E4FB-5617-5743-8B2E-A2319725AE1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16907-3A01-1D45-A28C-64A6203B9D8B}"/>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8653F658-2A6D-3943-8825-4DA2A696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FB59B-5976-4C4A-9D34-875561D7E01D}"/>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2456517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36001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79260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2299-0AF2-E54F-8F49-729C3CF807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5F020-AE71-D844-AEE3-1E0FCC3C9B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DB0B-B985-784A-9BCA-517F30898AC4}"/>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1361A648-01F4-BC42-8775-6BBDEB60C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71179-70BC-524D-BBBC-263E6900D011}"/>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153238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AD95-9E75-974B-8CCE-B22EB753CB87}"/>
              </a:ext>
            </a:extLst>
          </p:cNvPr>
          <p:cNvSpPr>
            <a:spLocks noGrp="1"/>
          </p:cNvSpPr>
          <p:nvPr>
            <p:ph type="title"/>
          </p:nvPr>
        </p:nvSpPr>
        <p:spPr>
          <a:xfrm>
            <a:off x="831849"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7D0D20-B623-DD47-B51E-A356AD72161D}"/>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D2E3D-6290-C846-8E70-6631F5850CDE}"/>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1F6CE13A-3B03-D04D-BDC9-7166EA30F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3415C-A2AF-7C4C-B0AE-9C5194949A6B}"/>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237703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8C69-4277-EC47-8E60-07AF070B9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9BFF6-021B-C040-B072-403BBD621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9F7AF-2214-9C43-B050-11227D344A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353C77-FD66-904C-8E93-74B26D034EBE}"/>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6" name="Footer Placeholder 5">
            <a:extLst>
              <a:ext uri="{FF2B5EF4-FFF2-40B4-BE49-F238E27FC236}">
                <a16:creationId xmlns:a16="http://schemas.microsoft.com/office/drawing/2014/main" id="{12AD5DCE-F017-A14A-9A8D-583B482F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57C1C-CD0D-164F-9863-B763ADF48602}"/>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178401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CB61C-AA2C-CD47-A88A-F352D99A7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498E92-2306-0147-B973-66E9A4CE7B2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710FD-7162-1C42-8DE9-54B166A77951}"/>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364A6-C039-1049-8AE3-E29C167A4D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FD2155-CF9D-034E-9F06-468F94E84BCB}"/>
              </a:ext>
            </a:extLst>
          </p:cNvPr>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985DB-D743-7148-9481-2C1232FCCCAF}"/>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8" name="Footer Placeholder 7">
            <a:extLst>
              <a:ext uri="{FF2B5EF4-FFF2-40B4-BE49-F238E27FC236}">
                <a16:creationId xmlns:a16="http://schemas.microsoft.com/office/drawing/2014/main" id="{B21726D9-5CF2-AD48-88D5-5923DB13C7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848327-42BC-C542-AF4E-95829B8C968A}"/>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45835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63B3-FD41-9045-AA75-2E0CE32C45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E4856F-A6C4-4B46-90B1-EAC9A559D334}"/>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4" name="Footer Placeholder 3">
            <a:extLst>
              <a:ext uri="{FF2B5EF4-FFF2-40B4-BE49-F238E27FC236}">
                <a16:creationId xmlns:a16="http://schemas.microsoft.com/office/drawing/2014/main" id="{F049EA84-C89F-DA4C-88BD-4892E6A9A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AE22F8-B61D-8E45-B71A-6E8CA7A42903}"/>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45956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88ABD-2E91-A142-9BAA-4217D70D7FF6}"/>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3" name="Footer Placeholder 2">
            <a:extLst>
              <a:ext uri="{FF2B5EF4-FFF2-40B4-BE49-F238E27FC236}">
                <a16:creationId xmlns:a16="http://schemas.microsoft.com/office/drawing/2014/main" id="{CF35C439-5950-9A43-9CC7-1A969897A0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7CC7B4-CFAA-F44C-BD55-D80A7EC46BDF}"/>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157324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A3BE-B5F7-8F42-BE2F-22192F40B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D2EB96-2324-4143-8790-1D3B994ACBF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5A3012-E971-5C4E-9E92-0D0DD9508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8DCF8-9616-D847-B004-D2022F0858D2}"/>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6" name="Footer Placeholder 5">
            <a:extLst>
              <a:ext uri="{FF2B5EF4-FFF2-40B4-BE49-F238E27FC236}">
                <a16:creationId xmlns:a16="http://schemas.microsoft.com/office/drawing/2014/main" id="{F3960F98-0279-3C41-888C-F501CC91C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23372-427F-7A49-954B-0716A2BD7F01}"/>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337936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9945-1DF8-DB4A-BDB0-4C744397C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B86AA8-BB44-B24F-8B02-2AE1D1F0F89F}"/>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E8249-04A2-F745-A190-B27872AC2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07867-CBD6-6245-999A-DB95C276B5B1}"/>
              </a:ext>
            </a:extLst>
          </p:cNvPr>
          <p:cNvSpPr>
            <a:spLocks noGrp="1"/>
          </p:cNvSpPr>
          <p:nvPr>
            <p:ph type="dt" sz="half" idx="10"/>
          </p:nvPr>
        </p:nvSpPr>
        <p:spPr/>
        <p:txBody>
          <a:bodyPr/>
          <a:lstStyle/>
          <a:p>
            <a:fld id="{59945B82-3EF2-CE4D-B6D5-A8F1208B59A1}" type="datetimeFigureOut">
              <a:rPr lang="en-US" smtClean="0"/>
              <a:t>9/19/24</a:t>
            </a:fld>
            <a:endParaRPr lang="en-US"/>
          </a:p>
        </p:txBody>
      </p:sp>
      <p:sp>
        <p:nvSpPr>
          <p:cNvPr id="6" name="Footer Placeholder 5">
            <a:extLst>
              <a:ext uri="{FF2B5EF4-FFF2-40B4-BE49-F238E27FC236}">
                <a16:creationId xmlns:a16="http://schemas.microsoft.com/office/drawing/2014/main" id="{A9AC70D9-46CB-2548-9827-E4716DE4D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6BA77-3D92-8547-8FEE-E8E5880E5FFE}"/>
              </a:ext>
            </a:extLst>
          </p:cNvPr>
          <p:cNvSpPr>
            <a:spLocks noGrp="1"/>
          </p:cNvSpPr>
          <p:nvPr>
            <p:ph type="sldNum" sz="quarter" idx="12"/>
          </p:nvPr>
        </p:nvSpPr>
        <p:spPr/>
        <p:txBody>
          <a:bodyPr/>
          <a:lstStyle/>
          <a:p>
            <a:fld id="{2F5AA6D5-CC18-0A47-BDDB-8C56242E44CA}" type="slidenum">
              <a:rPr lang="en-US" smtClean="0"/>
              <a:t>‹#›</a:t>
            </a:fld>
            <a:endParaRPr lang="en-US"/>
          </a:p>
        </p:txBody>
      </p:sp>
    </p:spTree>
    <p:extLst>
      <p:ext uri="{BB962C8B-B14F-4D97-AF65-F5344CB8AC3E}">
        <p14:creationId xmlns:p14="http://schemas.microsoft.com/office/powerpoint/2010/main" val="222392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147C0-90F3-CA46-9CF7-F9881B8FD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C60D6B-5DD2-E548-93E4-742EE81B3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EBF96-71AB-F14A-8974-51BD73A0F6F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45B82-3EF2-CE4D-B6D5-A8F1208B59A1}" type="datetimeFigureOut">
              <a:rPr lang="en-US" smtClean="0"/>
              <a:t>9/19/24</a:t>
            </a:fld>
            <a:endParaRPr lang="en-US"/>
          </a:p>
        </p:txBody>
      </p:sp>
      <p:sp>
        <p:nvSpPr>
          <p:cNvPr id="5" name="Footer Placeholder 4">
            <a:extLst>
              <a:ext uri="{FF2B5EF4-FFF2-40B4-BE49-F238E27FC236}">
                <a16:creationId xmlns:a16="http://schemas.microsoft.com/office/drawing/2014/main" id="{7F47CCDB-1EDC-C242-A180-B8F8B8ED2F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7FDA0-3893-C74D-A28A-BB1D2B69DA4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AA6D5-CC18-0A47-BDDB-8C56242E44CA}" type="slidenum">
              <a:rPr lang="en-US" smtClean="0"/>
              <a:t>‹#›</a:t>
            </a:fld>
            <a:endParaRPr lang="en-US"/>
          </a:p>
        </p:txBody>
      </p:sp>
    </p:spTree>
    <p:extLst>
      <p:ext uri="{BB962C8B-B14F-4D97-AF65-F5344CB8AC3E}">
        <p14:creationId xmlns:p14="http://schemas.microsoft.com/office/powerpoint/2010/main" val="1928544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42129E-E21B-7227-FF35-1B496E6744B1}"/>
              </a:ext>
            </a:extLst>
          </p:cNvPr>
          <p:cNvSpPr>
            <a:spLocks noGrp="1"/>
          </p:cNvSpPr>
          <p:nvPr>
            <p:ph type="body" idx="1"/>
          </p:nvPr>
        </p:nvSpPr>
        <p:spPr>
          <a:xfrm>
            <a:off x="728133" y="2225964"/>
            <a:ext cx="11463866" cy="4623945"/>
          </a:xfrm>
        </p:spPr>
        <p:txBody>
          <a:bodyPr>
            <a:normAutofit/>
          </a:bodyPr>
          <a:lstStyle/>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Philosophical questions usually involve (explicitly or implicitly) a contestable concept about which people can disagree.</a:t>
            </a:r>
          </a:p>
        </p:txBody>
      </p:sp>
      <p:pic>
        <p:nvPicPr>
          <p:cNvPr id="34820" name="Picture 4" descr="UK's Leading Provider of in-school P4C Training | The Philosophy Man">
            <a:extLst>
              <a:ext uri="{FF2B5EF4-FFF2-40B4-BE49-F238E27FC236}">
                <a16:creationId xmlns:a16="http://schemas.microsoft.com/office/drawing/2014/main" id="{46044CA5-A7A1-46CA-D5E6-14F246261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378" y="8091"/>
            <a:ext cx="1752118" cy="22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6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1524000" y="35705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US" sz="30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p:txBody>
      </p:sp>
      <p:sp>
        <p:nvSpPr>
          <p:cNvPr id="3" name="Shape 148"/>
          <p:cNvSpPr txBox="1">
            <a:spLocks/>
          </p:cNvSpPr>
          <p:nvPr/>
        </p:nvSpPr>
        <p:spPr>
          <a:xfrm>
            <a:off x="2001427" y="548787"/>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LENSE</a:t>
            </a:r>
          </a:p>
        </p:txBody>
      </p:sp>
      <p:sp>
        <p:nvSpPr>
          <p:cNvPr id="5" name="Shape 148">
            <a:extLst>
              <a:ext uri="{FF2B5EF4-FFF2-40B4-BE49-F238E27FC236}">
                <a16:creationId xmlns:a16="http://schemas.microsoft.com/office/drawing/2014/main" id="{93B66690-1466-FA45-913F-1CC82C606CF6}"/>
              </a:ext>
            </a:extLst>
          </p:cNvPr>
          <p:cNvSpPr txBox="1">
            <a:spLocks/>
          </p:cNvSpPr>
          <p:nvPr/>
        </p:nvSpPr>
        <p:spPr>
          <a:xfrm>
            <a:off x="185738" y="3722914"/>
            <a:ext cx="12006262"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3000" b="1" dirty="0">
                <a:latin typeface="Ebrima" charset="0"/>
                <a:ea typeface="Ebrima" charset="0"/>
                <a:cs typeface="Ebrima" charset="0"/>
              </a:rPr>
              <a:t>	</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Hermeneutic – interpretation</a:t>
            </a:r>
          </a:p>
          <a:p>
            <a:pPr marL="0" indent="0" algn="ctr">
              <a:buNone/>
              <a:defRPr sz="3600"/>
            </a:pPr>
            <a:r>
              <a:rPr lang="en-GB" sz="3000" b="1" i="1" dirty="0">
                <a:latin typeface="Ebrima" charset="0"/>
                <a:ea typeface="Ebrima" charset="0"/>
                <a:cs typeface="Ebrima" charset="0"/>
              </a:rPr>
              <a:t>“Man is born free but he is everywhere in chains.” What does it mean?</a:t>
            </a: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Paradigmatic – ultimate, essence of</a:t>
            </a:r>
          </a:p>
          <a:p>
            <a:pPr marL="0" indent="0" algn="ctr">
              <a:buNone/>
              <a:defRPr sz="3600"/>
            </a:pPr>
            <a:r>
              <a:rPr lang="en-GB" sz="3000" b="1" i="1" dirty="0">
                <a:latin typeface="Ebrima" charset="0"/>
                <a:ea typeface="Ebrima" charset="0"/>
                <a:cs typeface="Ebrima" charset="0"/>
              </a:rPr>
              <a:t>What would be ultimate freedom? Is true freedom possible?</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Taxonomic</a:t>
            </a:r>
          </a:p>
          <a:p>
            <a:pPr marL="0" indent="0" algn="ctr">
              <a:buNone/>
              <a:defRPr sz="3600"/>
            </a:pPr>
            <a:r>
              <a:rPr lang="en-GB" sz="3000" b="1" i="1" dirty="0">
                <a:latin typeface="Ebrima" charset="0"/>
                <a:ea typeface="Ebrima" charset="0"/>
                <a:cs typeface="Ebrima" charset="0"/>
              </a:rPr>
              <a:t>What different sorts of freedom are there?</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Concept mapping – defining against neighbouring concepts</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How do “freedom” and “wanting” relate to each other?</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i="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p:txBody>
      </p:sp>
    </p:spTree>
    <p:extLst>
      <p:ext uri="{BB962C8B-B14F-4D97-AF65-F5344CB8AC3E}">
        <p14:creationId xmlns:p14="http://schemas.microsoft.com/office/powerpoint/2010/main" val="29323404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1524000" y="35705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US" sz="30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p:txBody>
      </p:sp>
      <p:sp>
        <p:nvSpPr>
          <p:cNvPr id="3" name="Shape 148"/>
          <p:cNvSpPr txBox="1">
            <a:spLocks/>
          </p:cNvSpPr>
          <p:nvPr/>
        </p:nvSpPr>
        <p:spPr>
          <a:xfrm>
            <a:off x="2001427" y="548787"/>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LENSE</a:t>
            </a:r>
          </a:p>
        </p:txBody>
      </p:sp>
      <p:sp>
        <p:nvSpPr>
          <p:cNvPr id="5" name="Shape 148">
            <a:extLst>
              <a:ext uri="{FF2B5EF4-FFF2-40B4-BE49-F238E27FC236}">
                <a16:creationId xmlns:a16="http://schemas.microsoft.com/office/drawing/2014/main" id="{93B66690-1466-FA45-913F-1CC82C606CF6}"/>
              </a:ext>
            </a:extLst>
          </p:cNvPr>
          <p:cNvSpPr txBox="1">
            <a:spLocks/>
          </p:cNvSpPr>
          <p:nvPr/>
        </p:nvSpPr>
        <p:spPr>
          <a:xfrm>
            <a:off x="185738" y="3722914"/>
            <a:ext cx="12006262"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3000" b="1" dirty="0">
                <a:latin typeface="Ebrima" charset="0"/>
                <a:ea typeface="Ebrima" charset="0"/>
                <a:cs typeface="Ebrima" charset="0"/>
              </a:rPr>
              <a:t>	</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Concept mapping – defining against neighbouring concepts</a:t>
            </a:r>
          </a:p>
          <a:p>
            <a:pPr marL="0" indent="0" algn="ctr">
              <a:buNone/>
              <a:defRPr sz="3600"/>
            </a:pPr>
            <a:r>
              <a:rPr lang="en-GB" sz="3000" b="1" i="1" dirty="0">
                <a:latin typeface="Ebrima" charset="0"/>
                <a:ea typeface="Ebrima" charset="0"/>
                <a:cs typeface="Ebrima" charset="0"/>
              </a:rPr>
              <a:t>How do “freedom” and “wanting” relate to each other?</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Quantificational – all, some, most, none</a:t>
            </a:r>
          </a:p>
          <a:p>
            <a:pPr marL="0" indent="0" algn="ctr">
              <a:buNone/>
              <a:defRPr sz="3600"/>
            </a:pPr>
            <a:r>
              <a:rPr lang="en-GB" sz="3000" b="1" i="1" dirty="0">
                <a:latin typeface="Ebrima" charset="0"/>
                <a:ea typeface="Ebrima" charset="0"/>
                <a:cs typeface="Ebrima" charset="0"/>
              </a:rPr>
              <a:t>Is freedom always good for happiness?</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Counterintuitive – looking for good in the bad or vice versa</a:t>
            </a:r>
          </a:p>
          <a:p>
            <a:pPr marL="0" indent="0" algn="ctr">
              <a:buNone/>
              <a:defRPr sz="3600"/>
            </a:pPr>
            <a:r>
              <a:rPr lang="en-GB" sz="3000" b="1" i="1" dirty="0">
                <a:latin typeface="Ebrima" charset="0"/>
                <a:ea typeface="Ebrima" charset="0"/>
                <a:cs typeface="Ebrima" charset="0"/>
              </a:rPr>
              <a:t>When is freedom a bad thing?</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i="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Concept mapping – defining against neighbouring concepts</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How do “freedom” and “wanting” relate to each other?</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i="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p:txBody>
      </p:sp>
    </p:spTree>
    <p:extLst>
      <p:ext uri="{BB962C8B-B14F-4D97-AF65-F5344CB8AC3E}">
        <p14:creationId xmlns:p14="http://schemas.microsoft.com/office/powerpoint/2010/main" val="25293134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1524000" y="35705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US" sz="30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p:txBody>
      </p:sp>
      <p:sp>
        <p:nvSpPr>
          <p:cNvPr id="3" name="Shape 148"/>
          <p:cNvSpPr txBox="1">
            <a:spLocks/>
          </p:cNvSpPr>
          <p:nvPr/>
        </p:nvSpPr>
        <p:spPr>
          <a:xfrm>
            <a:off x="2001427" y="548787"/>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LENSE</a:t>
            </a:r>
          </a:p>
        </p:txBody>
      </p:sp>
      <p:sp>
        <p:nvSpPr>
          <p:cNvPr id="5" name="Shape 148">
            <a:extLst>
              <a:ext uri="{FF2B5EF4-FFF2-40B4-BE49-F238E27FC236}">
                <a16:creationId xmlns:a16="http://schemas.microsoft.com/office/drawing/2014/main" id="{93B66690-1466-FA45-913F-1CC82C606CF6}"/>
              </a:ext>
            </a:extLst>
          </p:cNvPr>
          <p:cNvSpPr txBox="1">
            <a:spLocks/>
          </p:cNvSpPr>
          <p:nvPr/>
        </p:nvSpPr>
        <p:spPr>
          <a:xfrm>
            <a:off x="185738" y="3287486"/>
            <a:ext cx="12006262"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3000" b="1" dirty="0">
                <a:latin typeface="Ebrima" charset="0"/>
                <a:ea typeface="Ebrima" charset="0"/>
                <a:cs typeface="Ebrima" charset="0"/>
              </a:rPr>
              <a:t>Distributive – sharing out x between </a:t>
            </a:r>
            <a:r>
              <a:rPr lang="en-GB" sz="3000" b="1" dirty="0" err="1">
                <a:latin typeface="Ebrima" charset="0"/>
                <a:ea typeface="Ebrima" charset="0"/>
                <a:cs typeface="Ebrima" charset="0"/>
              </a:rPr>
              <a:t>ys</a:t>
            </a:r>
            <a:endParaRPr lang="en-GB" sz="3000" b="1" dirty="0">
              <a:latin typeface="Ebrima" charset="0"/>
              <a:ea typeface="Ebrima" charset="0"/>
              <a:cs typeface="Ebrima" charset="0"/>
            </a:endParaRPr>
          </a:p>
          <a:p>
            <a:pPr marL="0" indent="0" algn="ctr">
              <a:buNone/>
              <a:defRPr sz="3600"/>
            </a:pPr>
            <a:r>
              <a:rPr lang="en-GB" sz="3000" b="1" i="1" dirty="0">
                <a:latin typeface="Ebrima" charset="0"/>
                <a:ea typeface="Ebrima" charset="0"/>
                <a:cs typeface="Ebrima" charset="0"/>
              </a:rPr>
              <a:t>How much of freedom is nobody stopping you, and how much is being able to start?  </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Character-based – fictional, scriptural or historical</a:t>
            </a:r>
          </a:p>
          <a:p>
            <a:pPr marL="0" indent="0" algn="ctr">
              <a:buNone/>
              <a:defRPr sz="3600"/>
            </a:pPr>
            <a:r>
              <a:rPr lang="en-GB" sz="3000" b="1" i="1" dirty="0">
                <a:latin typeface="Ebrima" charset="0"/>
                <a:ea typeface="Ebrima" charset="0"/>
                <a:cs typeface="Ebrima" charset="0"/>
              </a:rPr>
              <a:t>Is “anything possible” for Pixie?</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Analytic – breaking x down</a:t>
            </a:r>
          </a:p>
          <a:p>
            <a:pPr marL="0" indent="0" algn="ctr">
              <a:buNone/>
              <a:defRPr sz="3600"/>
            </a:pPr>
            <a:r>
              <a:rPr lang="en-GB" sz="3000" b="1" i="1" dirty="0">
                <a:latin typeface="Ebrima" charset="0"/>
                <a:ea typeface="Ebrima" charset="0"/>
                <a:cs typeface="Ebrima" charset="0"/>
              </a:rPr>
              <a:t>What are the must-have ingredients of freedom?</a:t>
            </a:r>
          </a:p>
          <a:p>
            <a:pPr marL="0" indent="0" algn="ctr">
              <a:buNone/>
              <a:defRPr sz="3600"/>
            </a:pPr>
            <a:endParaRPr lang="en-GB" sz="3000" b="1" dirty="0">
              <a:latin typeface="Ebrima" charset="0"/>
              <a:ea typeface="Ebrima" charset="0"/>
              <a:cs typeface="Ebrima" charset="0"/>
            </a:endParaRPr>
          </a:p>
        </p:txBody>
      </p:sp>
    </p:spTree>
    <p:extLst>
      <p:ext uri="{BB962C8B-B14F-4D97-AF65-F5344CB8AC3E}">
        <p14:creationId xmlns:p14="http://schemas.microsoft.com/office/powerpoint/2010/main" val="24302039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24D9-7F67-1048-7695-159D7657A0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D3BEA3-B039-4F98-7B16-A20A68909C1B}"/>
              </a:ext>
            </a:extLst>
          </p:cNvPr>
          <p:cNvSpPr>
            <a:spLocks noGrp="1"/>
          </p:cNvSpPr>
          <p:nvPr>
            <p:ph type="body" idx="1"/>
          </p:nvPr>
        </p:nvSpPr>
        <p:spPr>
          <a:xfrm>
            <a:off x="728134" y="2513831"/>
            <a:ext cx="11463866" cy="4623945"/>
          </a:xfrm>
        </p:spPr>
        <p:txBody>
          <a:bodyPr>
            <a:normAutofit/>
          </a:bodyPr>
          <a:lstStyle/>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You can find the philosophical</a:t>
            </a:r>
          </a:p>
          <a:p>
            <a:pPr algn="ctr"/>
            <a:r>
              <a:rPr lang="en-US" sz="4400" dirty="0">
                <a:latin typeface="KG Blank Space Solid" panose="02000000000000000000" pitchFamily="2" charset="77"/>
              </a:rPr>
              <a:t>in almost any topic.</a:t>
            </a:r>
          </a:p>
        </p:txBody>
      </p:sp>
      <p:pic>
        <p:nvPicPr>
          <p:cNvPr id="34820" name="Picture 4" descr="UK's Leading Provider of in-school P4C Training | The Philosophy Man">
            <a:extLst>
              <a:ext uri="{FF2B5EF4-FFF2-40B4-BE49-F238E27FC236}">
                <a16:creationId xmlns:a16="http://schemas.microsoft.com/office/drawing/2014/main" id="{563EC363-DD9E-73F9-8426-83EADED4A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378" y="8091"/>
            <a:ext cx="1752118" cy="22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6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B276C-BA75-B105-C03B-A1C81CF08139}"/>
              </a:ext>
            </a:extLst>
          </p:cNvPr>
          <p:cNvPicPr>
            <a:picLocks noChangeAspect="1"/>
          </p:cNvPicPr>
          <p:nvPr/>
        </p:nvPicPr>
        <p:blipFill>
          <a:blip r:embed="rId2"/>
          <a:stretch>
            <a:fillRect/>
          </a:stretch>
        </p:blipFill>
        <p:spPr>
          <a:xfrm>
            <a:off x="1540933" y="12700"/>
            <a:ext cx="9127067" cy="6845300"/>
          </a:xfrm>
          <a:prstGeom prst="rect">
            <a:avLst/>
          </a:prstGeom>
        </p:spPr>
      </p:pic>
    </p:spTree>
    <p:extLst>
      <p:ext uri="{BB962C8B-B14F-4D97-AF65-F5344CB8AC3E}">
        <p14:creationId xmlns:p14="http://schemas.microsoft.com/office/powerpoint/2010/main" val="316394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AC8A9-FA54-D318-B287-279EF4897652}"/>
              </a:ext>
            </a:extLst>
          </p:cNvPr>
          <p:cNvPicPr>
            <a:picLocks noChangeAspect="1"/>
          </p:cNvPicPr>
          <p:nvPr/>
        </p:nvPicPr>
        <p:blipFill>
          <a:blip r:embed="rId2"/>
          <a:stretch>
            <a:fillRect/>
          </a:stretch>
        </p:blipFill>
        <p:spPr>
          <a:xfrm>
            <a:off x="1253067" y="-203200"/>
            <a:ext cx="9702799" cy="7277099"/>
          </a:xfrm>
          <a:prstGeom prst="rect">
            <a:avLst/>
          </a:prstGeom>
        </p:spPr>
      </p:pic>
    </p:spTree>
    <p:extLst>
      <p:ext uri="{BB962C8B-B14F-4D97-AF65-F5344CB8AC3E}">
        <p14:creationId xmlns:p14="http://schemas.microsoft.com/office/powerpoint/2010/main" val="14991989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CE191-3828-A5A6-0392-9A623829ADF3}"/>
              </a:ext>
            </a:extLst>
          </p:cNvPr>
          <p:cNvPicPr>
            <a:picLocks noChangeAspect="1"/>
          </p:cNvPicPr>
          <p:nvPr/>
        </p:nvPicPr>
        <p:blipFill>
          <a:blip r:embed="rId2"/>
          <a:stretch>
            <a:fillRect/>
          </a:stretch>
        </p:blipFill>
        <p:spPr>
          <a:xfrm>
            <a:off x="-1595428" y="-2913321"/>
            <a:ext cx="13787428" cy="9957588"/>
          </a:xfrm>
          <a:prstGeom prst="rect">
            <a:avLst/>
          </a:prstGeom>
        </p:spPr>
      </p:pic>
    </p:spTree>
    <p:extLst>
      <p:ext uri="{BB962C8B-B14F-4D97-AF65-F5344CB8AC3E}">
        <p14:creationId xmlns:p14="http://schemas.microsoft.com/office/powerpoint/2010/main" val="34076319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ece of paper with writing on it&#10;&#10;Description automatically generated">
            <a:extLst>
              <a:ext uri="{FF2B5EF4-FFF2-40B4-BE49-F238E27FC236}">
                <a16:creationId xmlns:a16="http://schemas.microsoft.com/office/drawing/2014/main" id="{00E9D892-20A8-3A01-7170-FF28CFEED86C}"/>
              </a:ext>
            </a:extLst>
          </p:cNvPr>
          <p:cNvPicPr>
            <a:picLocks noChangeAspect="1"/>
          </p:cNvPicPr>
          <p:nvPr/>
        </p:nvPicPr>
        <p:blipFill>
          <a:blip r:embed="rId2"/>
          <a:stretch>
            <a:fillRect/>
          </a:stretch>
        </p:blipFill>
        <p:spPr>
          <a:xfrm rot="16200000">
            <a:off x="2401185" y="-1522228"/>
            <a:ext cx="7474689" cy="9966252"/>
          </a:xfrm>
          <a:prstGeom prst="rect">
            <a:avLst/>
          </a:prstGeom>
        </p:spPr>
      </p:pic>
    </p:spTree>
    <p:extLst>
      <p:ext uri="{BB962C8B-B14F-4D97-AF65-F5344CB8AC3E}">
        <p14:creationId xmlns:p14="http://schemas.microsoft.com/office/powerpoint/2010/main" val="402741792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colorful writing on it&#10;&#10;Description automatically generated">
            <a:extLst>
              <a:ext uri="{FF2B5EF4-FFF2-40B4-BE49-F238E27FC236}">
                <a16:creationId xmlns:a16="http://schemas.microsoft.com/office/drawing/2014/main" id="{8D224CD6-0DA2-392D-1E0B-C4B7D05E25A0}"/>
              </a:ext>
            </a:extLst>
          </p:cNvPr>
          <p:cNvPicPr>
            <a:picLocks noChangeAspect="1"/>
          </p:cNvPicPr>
          <p:nvPr/>
        </p:nvPicPr>
        <p:blipFill>
          <a:blip r:embed="rId2"/>
          <a:stretch>
            <a:fillRect/>
          </a:stretch>
        </p:blipFill>
        <p:spPr>
          <a:xfrm rot="16200000">
            <a:off x="2393655" y="-1850067"/>
            <a:ext cx="7918599" cy="10558133"/>
          </a:xfrm>
          <a:prstGeom prst="rect">
            <a:avLst/>
          </a:prstGeom>
        </p:spPr>
      </p:pic>
    </p:spTree>
    <p:extLst>
      <p:ext uri="{BB962C8B-B14F-4D97-AF65-F5344CB8AC3E}">
        <p14:creationId xmlns:p14="http://schemas.microsoft.com/office/powerpoint/2010/main" val="85276094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paper with writing on it&#10;&#10;Description automatically generated">
            <a:extLst>
              <a:ext uri="{FF2B5EF4-FFF2-40B4-BE49-F238E27FC236}">
                <a16:creationId xmlns:a16="http://schemas.microsoft.com/office/drawing/2014/main" id="{0A7E514D-9EF2-3045-84C5-04430CCAFD76}"/>
              </a:ext>
            </a:extLst>
          </p:cNvPr>
          <p:cNvPicPr>
            <a:picLocks noChangeAspect="1"/>
          </p:cNvPicPr>
          <p:nvPr/>
        </p:nvPicPr>
        <p:blipFill>
          <a:blip r:embed="rId2"/>
          <a:stretch>
            <a:fillRect/>
          </a:stretch>
        </p:blipFill>
        <p:spPr>
          <a:xfrm rot="5400000">
            <a:off x="1690356" y="-1488779"/>
            <a:ext cx="7154382" cy="9539176"/>
          </a:xfrm>
          <a:prstGeom prst="rect">
            <a:avLst/>
          </a:prstGeom>
        </p:spPr>
      </p:pic>
    </p:spTree>
    <p:extLst>
      <p:ext uri="{BB962C8B-B14F-4D97-AF65-F5344CB8AC3E}">
        <p14:creationId xmlns:p14="http://schemas.microsoft.com/office/powerpoint/2010/main" val="26315819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4043-00B7-C9AB-C9A1-796D717EF61B}"/>
              </a:ext>
            </a:extLst>
          </p:cNvPr>
          <p:cNvSpPr>
            <a:spLocks noGrp="1"/>
          </p:cNvSpPr>
          <p:nvPr>
            <p:ph type="title"/>
          </p:nvPr>
        </p:nvSpPr>
        <p:spPr>
          <a:xfrm>
            <a:off x="361201" y="6104966"/>
            <a:ext cx="12158010" cy="2826917"/>
          </a:xfrm>
        </p:spPr>
        <p:txBody>
          <a:bodyPr numCol="5">
            <a:noAutofit/>
          </a:bodyPr>
          <a:lstStyle/>
          <a:p>
            <a:r>
              <a:rPr lang="en-GB" sz="3600" b="1" i="0" u="none" strike="noStrike" dirty="0">
                <a:effectLst/>
                <a:latin typeface="Söhne"/>
              </a:rPr>
              <a:t>Fairness</a:t>
            </a:r>
            <a:br>
              <a:rPr lang="en-GB" sz="3600" b="0" i="0" u="none" strike="noStrike" dirty="0">
                <a:effectLst/>
                <a:latin typeface="Söhne"/>
              </a:rPr>
            </a:br>
            <a:r>
              <a:rPr lang="en-GB" sz="3600" b="1" i="0" u="none" strike="noStrike" dirty="0">
                <a:effectLst/>
                <a:latin typeface="Söhne"/>
              </a:rPr>
              <a:t>Friendship</a:t>
            </a:r>
            <a:br>
              <a:rPr lang="en-GB" sz="3600" b="0" i="0" u="none" strike="noStrike" dirty="0">
                <a:effectLst/>
                <a:latin typeface="Söhne"/>
              </a:rPr>
            </a:br>
            <a:r>
              <a:rPr lang="en-GB" sz="3600" b="1" i="0" u="none" strike="noStrike" dirty="0">
                <a:effectLst/>
                <a:latin typeface="Söhne"/>
              </a:rPr>
              <a:t>Happiness</a:t>
            </a:r>
            <a:br>
              <a:rPr lang="en-GB" sz="3600" b="0" i="0" u="none" strike="noStrike" dirty="0">
                <a:effectLst/>
                <a:latin typeface="Söhne"/>
              </a:rPr>
            </a:br>
            <a:r>
              <a:rPr lang="en-GB" sz="3600" b="1" i="0" u="none" strike="noStrike" dirty="0">
                <a:effectLst/>
                <a:latin typeface="Söhne"/>
              </a:rPr>
              <a:t>Truth</a:t>
            </a:r>
            <a:br>
              <a:rPr lang="en-GB" sz="3600" b="0" i="0" u="none" strike="noStrike" dirty="0">
                <a:effectLst/>
                <a:latin typeface="Söhne"/>
              </a:rPr>
            </a:br>
            <a:r>
              <a:rPr lang="en-GB" sz="3600" b="1" i="0" u="none" strike="noStrike" dirty="0">
                <a:effectLst/>
                <a:latin typeface="Söhne"/>
              </a:rPr>
              <a:t>Justice</a:t>
            </a:r>
            <a:br>
              <a:rPr lang="en-GB" sz="3600" b="0" i="0" u="none" strike="noStrike" dirty="0">
                <a:effectLst/>
                <a:latin typeface="Söhne"/>
              </a:rPr>
            </a:br>
            <a:r>
              <a:rPr lang="en-GB" sz="3600" b="1" i="0" u="none" strike="noStrike" dirty="0">
                <a:effectLst/>
                <a:latin typeface="Söhne"/>
              </a:rPr>
              <a:t>Freedom</a:t>
            </a:r>
            <a:br>
              <a:rPr lang="en-GB" sz="3600" b="0" i="0" u="none" strike="noStrike" dirty="0">
                <a:effectLst/>
                <a:latin typeface="Söhne"/>
              </a:rPr>
            </a:br>
            <a:r>
              <a:rPr lang="en-GB" sz="3600" b="1" i="0" u="none" strike="noStrike" dirty="0">
                <a:effectLst/>
                <a:latin typeface="Söhne"/>
              </a:rPr>
              <a:t>Bravery</a:t>
            </a:r>
            <a:br>
              <a:rPr lang="en-GB" sz="3600" b="0" i="0" u="none" strike="noStrike" dirty="0">
                <a:effectLst/>
                <a:latin typeface="Söhne"/>
              </a:rPr>
            </a:br>
            <a:r>
              <a:rPr lang="en-GB" sz="3600" b="1" i="0" u="none" strike="noStrike" dirty="0">
                <a:effectLst/>
                <a:latin typeface="Söhne"/>
              </a:rPr>
              <a:t>Love</a:t>
            </a:r>
            <a:br>
              <a:rPr lang="en-GB" sz="3600" b="0" i="0" u="none" strike="noStrike" dirty="0">
                <a:effectLst/>
                <a:latin typeface="Söhne"/>
              </a:rPr>
            </a:br>
            <a:r>
              <a:rPr lang="en-GB" sz="3600" b="1" i="0" u="none" strike="noStrike" dirty="0">
                <a:effectLst/>
                <a:latin typeface="Söhne"/>
              </a:rPr>
              <a:t>Kindness</a:t>
            </a:r>
            <a:br>
              <a:rPr lang="en-GB" sz="3600" b="0" i="0" u="none" strike="noStrike" dirty="0">
                <a:effectLst/>
                <a:latin typeface="Söhne"/>
              </a:rPr>
            </a:br>
            <a:r>
              <a:rPr lang="en-GB" sz="3600" b="1" i="0" u="none" strike="noStrike" dirty="0">
                <a:effectLst/>
                <a:latin typeface="Söhne"/>
              </a:rPr>
              <a:t>Respect</a:t>
            </a:r>
            <a:br>
              <a:rPr lang="en-GB" sz="3600" b="0" i="0" u="none" strike="noStrike" dirty="0">
                <a:effectLst/>
                <a:latin typeface="Söhne"/>
              </a:rPr>
            </a:br>
            <a:r>
              <a:rPr lang="en-GB" sz="3600" b="1" i="0" u="none" strike="noStrike" dirty="0">
                <a:effectLst/>
                <a:latin typeface="Söhne"/>
              </a:rPr>
              <a:t>Diversity</a:t>
            </a:r>
            <a:br>
              <a:rPr lang="en-GB" sz="3600" b="0" i="0" u="none" strike="noStrike" dirty="0">
                <a:effectLst/>
                <a:latin typeface="Söhne"/>
              </a:rPr>
            </a:br>
            <a:r>
              <a:rPr lang="en-GB" sz="3600" b="1" i="0" u="none" strike="noStrike" dirty="0">
                <a:effectLst/>
                <a:latin typeface="Söhne"/>
              </a:rPr>
              <a:t>Trust</a:t>
            </a:r>
            <a:br>
              <a:rPr lang="en-GB" sz="3600" b="0" i="0" u="none" strike="noStrike" dirty="0">
                <a:effectLst/>
                <a:latin typeface="Söhne"/>
              </a:rPr>
            </a:br>
            <a:r>
              <a:rPr lang="en-GB" sz="3600" b="1" i="0" u="none" strike="noStrike" dirty="0">
                <a:effectLst/>
                <a:latin typeface="Söhne"/>
              </a:rPr>
              <a:t>Beauty</a:t>
            </a:r>
            <a:br>
              <a:rPr lang="en-GB" sz="3600" b="0" i="0" u="none" strike="noStrike" dirty="0">
                <a:effectLst/>
                <a:latin typeface="Söhne"/>
              </a:rPr>
            </a:br>
            <a:r>
              <a:rPr lang="en-GB" sz="3600" b="1" i="0" u="none" strike="noStrike" dirty="0">
                <a:effectLst/>
                <a:latin typeface="Söhne"/>
              </a:rPr>
              <a:t>Equality</a:t>
            </a:r>
            <a:br>
              <a:rPr lang="en-GB" sz="3600" b="0" i="0" u="none" strike="noStrike" dirty="0">
                <a:effectLst/>
                <a:latin typeface="Söhne"/>
              </a:rPr>
            </a:br>
            <a:r>
              <a:rPr lang="en-GB" sz="3600" b="1" i="0" u="none" strike="noStrike" dirty="0">
                <a:effectLst/>
                <a:latin typeface="Söhne"/>
              </a:rPr>
              <a:t>Courage</a:t>
            </a:r>
            <a:br>
              <a:rPr lang="en-GB" sz="3600" b="0" i="0" u="none" strike="noStrike" dirty="0">
                <a:effectLst/>
                <a:latin typeface="Söhne"/>
              </a:rPr>
            </a:br>
            <a:r>
              <a:rPr lang="en-GB" sz="3600" b="1" i="0" u="none" strike="noStrike" dirty="0">
                <a:effectLst/>
                <a:latin typeface="Söhne"/>
              </a:rPr>
              <a:t>Wisdom</a:t>
            </a:r>
            <a:br>
              <a:rPr lang="en-GB" sz="3600" b="0" i="0" u="none" strike="noStrike" dirty="0">
                <a:effectLst/>
                <a:latin typeface="Söhne"/>
              </a:rPr>
            </a:br>
            <a:r>
              <a:rPr lang="en-GB" sz="3600" b="1" i="0" u="none" strike="noStrike" dirty="0">
                <a:effectLst/>
                <a:latin typeface="Söhne"/>
              </a:rPr>
              <a:t>Empathy</a:t>
            </a:r>
            <a:br>
              <a:rPr lang="en-GB" sz="3600" b="0" i="0" u="none" strike="noStrike" dirty="0">
                <a:effectLst/>
                <a:latin typeface="Söhne"/>
              </a:rPr>
            </a:br>
            <a:r>
              <a:rPr lang="en-GB" sz="3600" b="1" i="0" u="none" strike="noStrike" dirty="0">
                <a:effectLst/>
                <a:latin typeface="Söhne"/>
              </a:rPr>
              <a:t>Rights</a:t>
            </a:r>
            <a:br>
              <a:rPr lang="en-GB" sz="3600" b="0" i="0" u="none" strike="noStrike" dirty="0">
                <a:effectLst/>
                <a:latin typeface="Söhne"/>
              </a:rPr>
            </a:br>
            <a:r>
              <a:rPr lang="en-GB" sz="3600" b="1" i="0" u="none" strike="noStrike" dirty="0">
                <a:effectLst/>
                <a:latin typeface="Söhne"/>
              </a:rPr>
              <a:t>Dreams</a:t>
            </a:r>
            <a:br>
              <a:rPr lang="en-GB" sz="3600" b="0" i="0" u="none" strike="noStrike" dirty="0">
                <a:effectLst/>
                <a:latin typeface="Söhne"/>
              </a:rPr>
            </a:br>
            <a:r>
              <a:rPr lang="en-GB" sz="3600" b="1" i="0" u="none" strike="noStrike" dirty="0">
                <a:effectLst/>
                <a:latin typeface="Söhne"/>
              </a:rPr>
              <a:t>Family</a:t>
            </a:r>
            <a:br>
              <a:rPr lang="en-GB" sz="3600" b="0" i="0" u="none" strike="noStrike" dirty="0">
                <a:effectLst/>
                <a:latin typeface="Söhne"/>
              </a:rPr>
            </a:br>
            <a:r>
              <a:rPr lang="en-GB" sz="3600" b="1" i="0" u="none" strike="noStrike" dirty="0">
                <a:effectLst/>
                <a:latin typeface="Söhne"/>
              </a:rPr>
              <a:t>Community</a:t>
            </a:r>
            <a:br>
              <a:rPr lang="en-GB" sz="3600" b="0" i="0" u="none" strike="noStrike" dirty="0">
                <a:effectLst/>
                <a:latin typeface="Söhne"/>
              </a:rPr>
            </a:br>
            <a:r>
              <a:rPr lang="en-GB" sz="3600" b="1" i="0" u="none" strike="noStrike" dirty="0">
                <a:effectLst/>
                <a:latin typeface="Söhne"/>
              </a:rPr>
              <a:t>Nature</a:t>
            </a:r>
            <a:br>
              <a:rPr lang="en-GB" sz="3600" b="0" i="0" u="none" strike="noStrike" dirty="0">
                <a:effectLst/>
                <a:latin typeface="Söhne"/>
              </a:rPr>
            </a:br>
            <a:r>
              <a:rPr lang="en-GB" sz="3600" b="1" i="0" u="none" strike="noStrike" dirty="0">
                <a:effectLst/>
                <a:latin typeface="Söhne"/>
              </a:rPr>
              <a:t>Peace</a:t>
            </a:r>
            <a:br>
              <a:rPr lang="en-GB" sz="3600" b="0" i="0" u="none" strike="noStrike" dirty="0">
                <a:effectLst/>
                <a:latin typeface="Söhne"/>
              </a:rPr>
            </a:br>
            <a:r>
              <a:rPr lang="en-GB" sz="3600" b="1" i="0" u="none" strike="noStrike" dirty="0">
                <a:effectLst/>
                <a:latin typeface="Söhne"/>
              </a:rPr>
              <a:t>Power</a:t>
            </a:r>
            <a:br>
              <a:rPr lang="en-GB" sz="3600" b="0" i="0" u="none" strike="noStrike" dirty="0">
                <a:effectLst/>
                <a:latin typeface="Söhne"/>
              </a:rPr>
            </a:br>
            <a:r>
              <a:rPr lang="en-GB" sz="3600" b="1" i="0" u="none" strike="noStrike" dirty="0">
                <a:effectLst/>
                <a:latin typeface="Söhne"/>
              </a:rPr>
              <a:t>Creativity</a:t>
            </a:r>
            <a:br>
              <a:rPr lang="en-GB" sz="3600" b="0" i="0" u="none" strike="noStrike" dirty="0">
                <a:effectLst/>
                <a:latin typeface="Söhne"/>
              </a:rPr>
            </a:br>
            <a:r>
              <a:rPr lang="en-GB" sz="3600" b="1" i="0" u="none" strike="noStrike" dirty="0">
                <a:effectLst/>
                <a:latin typeface="Söhne"/>
              </a:rPr>
              <a:t>Curiosity</a:t>
            </a:r>
            <a:br>
              <a:rPr lang="en-GB" sz="3600" b="0" i="0" u="none" strike="noStrike" dirty="0">
                <a:effectLst/>
                <a:latin typeface="Söhne"/>
              </a:rPr>
            </a:br>
            <a:r>
              <a:rPr lang="en-GB" sz="3600" b="1" i="0" u="none" strike="noStrike" dirty="0">
                <a:effectLst/>
                <a:latin typeface="Söhne"/>
              </a:rPr>
              <a:t>Belief</a:t>
            </a:r>
            <a:br>
              <a:rPr lang="en-GB" sz="3600" b="0" i="0" u="none" strike="noStrike" dirty="0">
                <a:effectLst/>
                <a:latin typeface="Söhne"/>
              </a:rPr>
            </a:br>
            <a:r>
              <a:rPr lang="en-GB" sz="3600" b="1" i="0" u="none" strike="noStrike" dirty="0">
                <a:effectLst/>
                <a:latin typeface="Söhne"/>
              </a:rPr>
              <a:t>Knowledge</a:t>
            </a:r>
            <a:br>
              <a:rPr lang="en-GB" sz="3600" b="0" i="0" u="none" strike="noStrike" dirty="0">
                <a:effectLst/>
                <a:latin typeface="Söhne"/>
              </a:rPr>
            </a:br>
            <a:r>
              <a:rPr lang="en-GB" sz="3600" b="1" i="0" u="none" strike="noStrike" dirty="0">
                <a:effectLst/>
                <a:latin typeface="Söhne"/>
              </a:rPr>
              <a:t>Identity</a:t>
            </a:r>
            <a:br>
              <a:rPr lang="en-GB" sz="3600" b="0" i="0" u="none" strike="noStrike" dirty="0">
                <a:effectLst/>
                <a:latin typeface="Söhne"/>
              </a:rPr>
            </a:br>
            <a:r>
              <a:rPr lang="en-GB" sz="3600" b="1" i="0" u="none" strike="noStrike" dirty="0">
                <a:effectLst/>
                <a:latin typeface="Söhne"/>
              </a:rPr>
              <a:t>Memory</a:t>
            </a:r>
            <a:br>
              <a:rPr lang="en-GB" sz="3600" b="0" i="0" u="none" strike="noStrike" dirty="0">
                <a:effectLst/>
                <a:latin typeface="Söhne"/>
              </a:rPr>
            </a:br>
            <a:r>
              <a:rPr lang="en-GB" sz="3600" b="1" i="0" u="none" strike="noStrike" dirty="0">
                <a:effectLst/>
                <a:latin typeface="Söhne"/>
              </a:rPr>
              <a:t>Change</a:t>
            </a:r>
            <a:br>
              <a:rPr lang="en-GB" sz="3600" b="0" i="0" u="none" strike="noStrike" dirty="0">
                <a:effectLst/>
                <a:latin typeface="Söhne"/>
              </a:rPr>
            </a:br>
            <a:r>
              <a:rPr lang="en-GB" sz="3600" b="1" i="0" u="none" strike="noStrike" dirty="0">
                <a:effectLst/>
                <a:latin typeface="Söhne"/>
              </a:rPr>
              <a:t>Growth</a:t>
            </a:r>
            <a:br>
              <a:rPr lang="en-GB" sz="3600" b="0" i="0" u="none" strike="noStrike" dirty="0">
                <a:effectLst/>
                <a:latin typeface="Söhne"/>
              </a:rPr>
            </a:br>
            <a:r>
              <a:rPr lang="en-GB" sz="3600" b="1" i="0" u="none" strike="noStrike" dirty="0">
                <a:effectLst/>
                <a:latin typeface="Söhne"/>
              </a:rPr>
              <a:t>Fear</a:t>
            </a:r>
            <a:br>
              <a:rPr lang="en-GB" sz="3600" b="0" i="0" u="none" strike="noStrike" dirty="0">
                <a:effectLst/>
                <a:latin typeface="Söhne"/>
              </a:rPr>
            </a:br>
            <a:r>
              <a:rPr lang="en-GB" sz="3600" b="1" i="0" u="none" strike="noStrike" dirty="0">
                <a:effectLst/>
                <a:latin typeface="Söhne"/>
              </a:rPr>
              <a:t>Hope</a:t>
            </a:r>
            <a:br>
              <a:rPr lang="en-GB" sz="3600" b="0" i="0" u="none" strike="noStrike" dirty="0">
                <a:effectLst/>
                <a:latin typeface="Söhne"/>
              </a:rPr>
            </a:br>
            <a:r>
              <a:rPr lang="en-GB" sz="3600" b="1" i="0" u="none" strike="noStrike" dirty="0">
                <a:effectLst/>
                <a:latin typeface="Söhne"/>
              </a:rPr>
              <a:t>Time</a:t>
            </a:r>
            <a:br>
              <a:rPr lang="en-GB" sz="3600" b="0" i="0" u="none" strike="noStrike" dirty="0">
                <a:effectLst/>
                <a:latin typeface="Söhne"/>
              </a:rPr>
            </a:br>
            <a:r>
              <a:rPr lang="en-GB" sz="3600" b="1" i="0" u="none" strike="noStrike" dirty="0">
                <a:effectLst/>
                <a:latin typeface="Söhne"/>
              </a:rPr>
              <a:t>Reality</a:t>
            </a:r>
            <a:br>
              <a:rPr lang="en-GB" sz="3600" b="0" i="0" u="none" strike="noStrike" dirty="0">
                <a:effectLst/>
                <a:latin typeface="Söhne"/>
              </a:rPr>
            </a:br>
            <a:r>
              <a:rPr lang="en-GB" sz="3600" b="1" i="0" u="none" strike="noStrike" dirty="0">
                <a:effectLst/>
                <a:latin typeface="Söhne"/>
              </a:rPr>
              <a:t>Space</a:t>
            </a:r>
            <a:br>
              <a:rPr lang="en-GB" sz="3600" b="0" i="0" u="none" strike="noStrike" dirty="0">
                <a:effectLst/>
                <a:latin typeface="Söhne"/>
              </a:rPr>
            </a:br>
            <a:r>
              <a:rPr lang="en-GB" sz="3600" b="1" i="0" u="none" strike="noStrike" dirty="0">
                <a:effectLst/>
                <a:latin typeface="Söhne"/>
              </a:rPr>
              <a:t>Mind</a:t>
            </a:r>
            <a:br>
              <a:rPr lang="en-GB" sz="3600" b="0" i="0" u="none" strike="noStrike" dirty="0">
                <a:effectLst/>
                <a:latin typeface="Söhne"/>
              </a:rPr>
            </a:br>
            <a:r>
              <a:rPr lang="en-GB" sz="3600" b="1" i="0" u="none" strike="noStrike" dirty="0">
                <a:effectLst/>
                <a:latin typeface="Söhne"/>
              </a:rPr>
              <a:t>Goodness</a:t>
            </a:r>
            <a:br>
              <a:rPr lang="en-GB" sz="3600" b="0" i="0" u="none" strike="noStrike" dirty="0">
                <a:effectLst/>
                <a:latin typeface="Söhne"/>
              </a:rPr>
            </a:br>
            <a:r>
              <a:rPr lang="en-GB" sz="3600" b="1" i="0" u="none" strike="noStrike" dirty="0">
                <a:effectLst/>
                <a:latin typeface="Söhne"/>
              </a:rPr>
              <a:t>Suffering</a:t>
            </a:r>
            <a:br>
              <a:rPr lang="en-GB" sz="3600" b="0" i="0" u="none" strike="noStrike" dirty="0">
                <a:effectLst/>
                <a:latin typeface="Söhne"/>
              </a:rPr>
            </a:br>
            <a:r>
              <a:rPr lang="en-GB" sz="3600" b="1" i="0" u="none" strike="noStrike" dirty="0">
                <a:effectLst/>
                <a:latin typeface="Söhne"/>
              </a:rPr>
              <a:t>Justice</a:t>
            </a:r>
            <a:br>
              <a:rPr lang="en-GB" sz="3600" b="0" i="0" u="none" strike="noStrike" dirty="0">
                <a:effectLst/>
                <a:latin typeface="Söhne"/>
              </a:rPr>
            </a:br>
            <a:r>
              <a:rPr lang="en-GB" sz="3600" b="1" i="0" u="none" strike="noStrike" dirty="0">
                <a:effectLst/>
                <a:latin typeface="Söhne"/>
              </a:rPr>
              <a:t>Tolerance</a:t>
            </a:r>
            <a:br>
              <a:rPr lang="en-GB" sz="3600" b="0" i="0" u="none" strike="noStrike" dirty="0">
                <a:effectLst/>
                <a:latin typeface="Söhne"/>
              </a:rPr>
            </a:br>
            <a:r>
              <a:rPr lang="en-GB" sz="3600" b="1" i="0" u="none" strike="noStrike" dirty="0">
                <a:effectLst/>
                <a:latin typeface="Söhne"/>
              </a:rPr>
              <a:t>Freedom</a:t>
            </a:r>
            <a:br>
              <a:rPr lang="en-GB" sz="3600" b="0" i="0" u="none" strike="noStrike" dirty="0">
                <a:effectLst/>
                <a:latin typeface="Söhne"/>
              </a:rPr>
            </a:br>
            <a:r>
              <a:rPr lang="en-GB" sz="3600" b="1" i="0" u="none" strike="noStrike" dirty="0">
                <a:effectLst/>
                <a:latin typeface="Söhne"/>
              </a:rPr>
              <a:t>Authority</a:t>
            </a:r>
            <a:br>
              <a:rPr lang="en-GB" sz="3600" b="0" i="0" u="none" strike="noStrike" dirty="0">
                <a:effectLst/>
                <a:latin typeface="Söhne"/>
              </a:rPr>
            </a:br>
            <a:r>
              <a:rPr lang="en-GB" sz="3600" b="1" i="0" u="none" strike="noStrike" dirty="0">
                <a:effectLst/>
                <a:latin typeface="Söhne"/>
              </a:rPr>
              <a:t>Duty</a:t>
            </a:r>
            <a:br>
              <a:rPr lang="en-GB" sz="3600" b="0" i="0" u="none" strike="noStrike" dirty="0">
                <a:effectLst/>
                <a:latin typeface="Söhne"/>
              </a:rPr>
            </a:br>
            <a:r>
              <a:rPr lang="en-GB" sz="3600" b="1" i="0" u="none" strike="noStrike" dirty="0">
                <a:effectLst/>
                <a:latin typeface="Söhne"/>
              </a:rPr>
              <a:t>Honour</a:t>
            </a:r>
            <a:br>
              <a:rPr lang="en-GB" sz="3600" b="0" i="0" u="none" strike="noStrike" dirty="0">
                <a:effectLst/>
                <a:latin typeface="Söhne"/>
              </a:rPr>
            </a:br>
            <a:r>
              <a:rPr lang="en-GB" sz="3600" b="1" i="0" u="none" strike="noStrike" dirty="0">
                <a:effectLst/>
                <a:latin typeface="Söhne"/>
              </a:rPr>
              <a:t>Loyalty</a:t>
            </a:r>
            <a:br>
              <a:rPr lang="en-GB" sz="3600" b="0" i="0" u="none" strike="noStrike" dirty="0">
                <a:effectLst/>
                <a:latin typeface="Söhne"/>
              </a:rPr>
            </a:br>
            <a:r>
              <a:rPr lang="en-GB" sz="3600" b="1" i="0" u="none" strike="noStrike" dirty="0">
                <a:effectLst/>
                <a:latin typeface="Söhne"/>
              </a:rPr>
              <a:t>Tradition</a:t>
            </a:r>
            <a:br>
              <a:rPr lang="en-GB" sz="3600" b="0" i="0" u="none" strike="noStrike" dirty="0">
                <a:effectLst/>
                <a:latin typeface="Söhne"/>
              </a:rPr>
            </a:br>
            <a:r>
              <a:rPr lang="en-GB" sz="3600" b="1" i="0" u="none" strike="noStrike" dirty="0">
                <a:effectLst/>
                <a:latin typeface="Söhne"/>
              </a:rPr>
              <a:t>Innovation</a:t>
            </a:r>
            <a:br>
              <a:rPr lang="en-GB" sz="3600" b="0" i="0" u="none" strike="noStrike" dirty="0">
                <a:effectLst/>
                <a:latin typeface="Söhne"/>
              </a:rPr>
            </a:br>
            <a:r>
              <a:rPr lang="en-GB" sz="3600" b="1" i="0" u="none" strike="noStrike" dirty="0">
                <a:effectLst/>
                <a:latin typeface="Söhne"/>
              </a:rPr>
              <a:t>Choice</a:t>
            </a:r>
            <a:br>
              <a:rPr lang="en-GB" sz="3600" b="0" i="0" u="none" strike="noStrike" dirty="0">
                <a:effectLst/>
                <a:latin typeface="Söhne"/>
              </a:rPr>
            </a:br>
            <a:br>
              <a:rPr lang="en-GB" sz="3600" b="0" i="0" u="none" strike="noStrike" dirty="0">
                <a:effectLst/>
                <a:latin typeface="Söhne"/>
              </a:rPr>
            </a:br>
            <a:r>
              <a:rPr lang="en-GB" sz="3600" b="1" i="0" u="none" strike="noStrike" dirty="0">
                <a:effectLst/>
                <a:latin typeface="Söhne"/>
              </a:rPr>
              <a:t>Destiny</a:t>
            </a:r>
            <a:br>
              <a:rPr lang="en-GB" sz="3600" b="0" i="0" u="none" strike="noStrike" dirty="0">
                <a:effectLst/>
                <a:latin typeface="Söhne"/>
              </a:rPr>
            </a:br>
            <a:r>
              <a:rPr lang="en-GB" sz="3600" b="1" i="0" u="none" strike="noStrike" dirty="0">
                <a:effectLst/>
                <a:latin typeface="Söhne"/>
              </a:rPr>
              <a:t>Fate</a:t>
            </a:r>
            <a:br>
              <a:rPr lang="en-GB" sz="3600" b="0" i="0" u="none" strike="noStrike" dirty="0">
                <a:effectLst/>
                <a:latin typeface="Söhne"/>
              </a:rPr>
            </a:br>
            <a:r>
              <a:rPr lang="en-GB" sz="3600" b="1" i="0" u="none" strike="noStrike" dirty="0">
                <a:effectLst/>
                <a:latin typeface="Söhne"/>
              </a:rPr>
              <a:t>Life</a:t>
            </a:r>
            <a:br>
              <a:rPr lang="en-GB" sz="3600" b="0" i="0" u="none" strike="noStrike" dirty="0">
                <a:effectLst/>
                <a:latin typeface="Söhne"/>
              </a:rPr>
            </a:br>
            <a:r>
              <a:rPr lang="en-GB" sz="3600" b="1" i="0" u="none" strike="noStrike" dirty="0">
                <a:effectLst/>
                <a:latin typeface="Söhne"/>
              </a:rPr>
              <a:t>Death</a:t>
            </a:r>
            <a:br>
              <a:rPr lang="en-GB" sz="3600" b="0" i="0" u="none" strike="noStrike" dirty="0">
                <a:effectLst/>
                <a:latin typeface="Söhne"/>
              </a:rPr>
            </a:br>
            <a:r>
              <a:rPr lang="en-GB" sz="3600" b="1" i="0" u="none" strike="noStrike" dirty="0">
                <a:effectLst/>
                <a:latin typeface="Söhne"/>
              </a:rPr>
              <a:t>Soul</a:t>
            </a:r>
            <a:br>
              <a:rPr lang="en-GB" sz="3600" b="0" i="0" u="none" strike="noStrike" dirty="0">
                <a:effectLst/>
                <a:latin typeface="Söhne"/>
              </a:rPr>
            </a:br>
            <a:r>
              <a:rPr lang="en-GB" sz="3600" b="1" i="0" u="none" strike="noStrike" dirty="0">
                <a:effectLst/>
                <a:latin typeface="Söhne"/>
              </a:rPr>
              <a:t>Spirit</a:t>
            </a:r>
            <a:br>
              <a:rPr lang="en-GB" sz="3600" b="0" i="0" u="none" strike="noStrike" dirty="0">
                <a:effectLst/>
                <a:latin typeface="Söhne"/>
              </a:rPr>
            </a:br>
            <a:r>
              <a:rPr lang="en-GB" sz="3600" b="1" i="0" u="none" strike="noStrike" dirty="0">
                <a:effectLst/>
                <a:latin typeface="Söhne"/>
              </a:rPr>
              <a:t>Individuality</a:t>
            </a:r>
            <a:br>
              <a:rPr lang="en-GB" sz="3600" b="0" i="0" u="none" strike="noStrike" dirty="0">
                <a:effectLst/>
                <a:latin typeface="Söhne"/>
              </a:rPr>
            </a:br>
            <a:r>
              <a:rPr lang="en-GB" sz="3600" b="1" i="0" u="none" strike="noStrike" dirty="0">
                <a:effectLst/>
                <a:latin typeface="Söhne"/>
              </a:rPr>
              <a:t>Society</a:t>
            </a:r>
            <a:br>
              <a:rPr lang="en-GB" sz="3600" b="0" i="0" u="none" strike="noStrike" dirty="0">
                <a:effectLst/>
                <a:latin typeface="Söhne"/>
              </a:rPr>
            </a:br>
            <a:r>
              <a:rPr lang="en-GB" sz="3600" b="1" i="0" u="none" strike="noStrike" dirty="0">
                <a:effectLst/>
                <a:latin typeface="Söhne"/>
              </a:rPr>
              <a:t>Culture</a:t>
            </a:r>
            <a:br>
              <a:rPr lang="en-GB" sz="3600" b="0" i="0" u="none" strike="noStrike" dirty="0">
                <a:effectLst/>
                <a:latin typeface="Söhne"/>
              </a:rPr>
            </a:br>
            <a:r>
              <a:rPr lang="en-GB" sz="3600" b="1" i="0" u="none" strike="noStrike" dirty="0">
                <a:effectLst/>
                <a:latin typeface="Söhne"/>
              </a:rPr>
              <a:t>Reason</a:t>
            </a:r>
            <a:br>
              <a:rPr lang="en-GB" sz="3600" b="0" i="0" u="none" strike="noStrike" dirty="0">
                <a:effectLst/>
                <a:latin typeface="Söhne"/>
              </a:rPr>
            </a:br>
            <a:r>
              <a:rPr lang="en-GB" sz="3600" b="1" i="0" u="none" strike="noStrike" dirty="0">
                <a:effectLst/>
                <a:latin typeface="Söhne"/>
              </a:rPr>
              <a:t>Logic</a:t>
            </a:r>
            <a:br>
              <a:rPr lang="en-GB" sz="3600" b="0" i="0" u="none" strike="noStrike" dirty="0">
                <a:effectLst/>
                <a:latin typeface="Söhne"/>
              </a:rPr>
            </a:br>
            <a:r>
              <a:rPr lang="en-GB" sz="3600" b="1" i="0" u="none" strike="noStrike" dirty="0">
                <a:effectLst/>
                <a:latin typeface="Söhne"/>
              </a:rPr>
              <a:t>Intelligence</a:t>
            </a:r>
            <a:br>
              <a:rPr lang="en-GB" sz="3600" b="0" i="0" u="none" strike="noStrike" dirty="0">
                <a:effectLst/>
                <a:latin typeface="Söhne"/>
              </a:rPr>
            </a:br>
            <a:r>
              <a:rPr lang="en-GB" sz="3600" b="1" i="0" u="none" strike="noStrike" dirty="0">
                <a:effectLst/>
                <a:latin typeface="Söhne"/>
              </a:rPr>
              <a:t>Thought</a:t>
            </a:r>
            <a:br>
              <a:rPr lang="en-GB" sz="3600" b="0" i="0" u="none" strike="noStrike" dirty="0">
                <a:effectLst/>
                <a:latin typeface="Söhne"/>
              </a:rPr>
            </a:br>
            <a:r>
              <a:rPr lang="en-GB" sz="3600" b="1" i="0" u="none" strike="noStrike" dirty="0">
                <a:effectLst/>
                <a:latin typeface="Söhne"/>
              </a:rPr>
              <a:t>Emotion</a:t>
            </a:r>
            <a:br>
              <a:rPr lang="en-GB" sz="3600" b="0" i="0" u="none" strike="noStrike" dirty="0">
                <a:effectLst/>
                <a:latin typeface="Söhne"/>
              </a:rPr>
            </a:br>
            <a:r>
              <a:rPr lang="en-GB" sz="3600" b="1" i="0" u="none" strike="noStrike" dirty="0">
                <a:effectLst/>
                <a:latin typeface="Söhne"/>
              </a:rPr>
              <a:t>Feeling</a:t>
            </a:r>
            <a:br>
              <a:rPr lang="en-GB" sz="3600" b="0" i="0" u="none" strike="noStrike" dirty="0">
                <a:effectLst/>
                <a:latin typeface="Söhne"/>
              </a:rPr>
            </a:br>
            <a:r>
              <a:rPr lang="en-GB" sz="3600" b="1" i="0" u="none" strike="noStrike" dirty="0">
                <a:effectLst/>
                <a:latin typeface="Söhne"/>
              </a:rPr>
              <a:t>Sensation</a:t>
            </a:r>
            <a:br>
              <a:rPr lang="en-GB" sz="3600" b="0" i="0" u="none" strike="noStrike" dirty="0">
                <a:effectLst/>
                <a:latin typeface="Söhne"/>
              </a:rPr>
            </a:br>
            <a:r>
              <a:rPr lang="en-GB" sz="3600" b="1" i="0" u="none" strike="noStrike" dirty="0">
                <a:effectLst/>
                <a:latin typeface="Söhne"/>
              </a:rPr>
              <a:t>Perception</a:t>
            </a:r>
            <a:br>
              <a:rPr lang="en-GB" sz="3600" b="0" i="0" u="none" strike="noStrike" dirty="0">
                <a:effectLst/>
                <a:latin typeface="Söhne"/>
              </a:rPr>
            </a:br>
            <a:r>
              <a:rPr lang="en-GB" sz="3600" b="1" i="0" u="none" strike="noStrike" dirty="0">
                <a:effectLst/>
                <a:latin typeface="Söhne"/>
              </a:rPr>
              <a:t>Imagination</a:t>
            </a:r>
            <a:br>
              <a:rPr lang="en-GB" sz="3600" b="0" i="0" u="none" strike="noStrike" dirty="0">
                <a:effectLst/>
                <a:latin typeface="Söhne"/>
              </a:rPr>
            </a:br>
            <a:r>
              <a:rPr lang="en-GB" sz="3600" b="1" i="0" u="none" strike="noStrike" dirty="0">
                <a:effectLst/>
                <a:latin typeface="Söhne"/>
              </a:rPr>
              <a:t>Dream</a:t>
            </a:r>
            <a:br>
              <a:rPr lang="en-GB" sz="3600" b="0" i="0" u="none" strike="noStrike" dirty="0">
                <a:effectLst/>
                <a:latin typeface="Söhne"/>
              </a:rPr>
            </a:br>
            <a:r>
              <a:rPr lang="en-GB" sz="3600" b="1" i="0" u="none" strike="noStrike" dirty="0">
                <a:effectLst/>
                <a:latin typeface="Söhne"/>
              </a:rPr>
              <a:t>Fantasy</a:t>
            </a:r>
            <a:br>
              <a:rPr lang="en-GB" sz="3600" b="0" i="0" u="none" strike="noStrike" dirty="0">
                <a:effectLst/>
                <a:latin typeface="Söhne"/>
              </a:rPr>
            </a:br>
            <a:r>
              <a:rPr lang="en-GB" sz="3600" b="1" i="0" u="none" strike="noStrike" dirty="0">
                <a:effectLst/>
                <a:latin typeface="Söhne"/>
              </a:rPr>
              <a:t>Reality</a:t>
            </a:r>
            <a:br>
              <a:rPr lang="en-GB" sz="3600" b="0" i="0" u="none" strike="noStrike" dirty="0">
                <a:effectLst/>
                <a:latin typeface="Söhne"/>
              </a:rPr>
            </a:br>
            <a:r>
              <a:rPr lang="en-GB" sz="3600" b="1" i="0" u="none" strike="noStrike" dirty="0">
                <a:effectLst/>
                <a:latin typeface="Söhne"/>
              </a:rPr>
              <a:t>Existence</a:t>
            </a:r>
            <a:br>
              <a:rPr lang="en-GB" sz="3600" b="0" i="0" u="none" strike="noStrike" dirty="0">
                <a:effectLst/>
                <a:latin typeface="Söhne"/>
              </a:rPr>
            </a:br>
            <a:r>
              <a:rPr lang="en-GB" sz="3600" b="1" i="0" u="none" strike="noStrike" dirty="0">
                <a:effectLst/>
                <a:latin typeface="Söhne"/>
              </a:rPr>
              <a:t>Awareness</a:t>
            </a:r>
            <a:br>
              <a:rPr lang="en-GB" sz="3600" b="0" i="0" u="none" strike="noStrike" dirty="0">
                <a:effectLst/>
                <a:latin typeface="Söhne"/>
              </a:rPr>
            </a:br>
            <a:r>
              <a:rPr lang="en-GB" sz="3600" b="1" i="0" u="none" strike="noStrike" dirty="0">
                <a:effectLst/>
                <a:latin typeface="Söhne"/>
              </a:rPr>
              <a:t>Experience</a:t>
            </a:r>
            <a:br>
              <a:rPr lang="en-GB" sz="3600" b="0" i="0" u="none" strike="noStrike" dirty="0">
                <a:effectLst/>
                <a:latin typeface="Söhne"/>
              </a:rPr>
            </a:br>
            <a:r>
              <a:rPr lang="en-GB" sz="3600" b="1" i="0" u="none" strike="noStrike" dirty="0">
                <a:effectLst/>
                <a:latin typeface="Söhne"/>
              </a:rPr>
              <a:t>Learning</a:t>
            </a:r>
            <a:br>
              <a:rPr lang="en-GB" sz="3600" b="0" i="0" u="none" strike="noStrike" dirty="0">
                <a:effectLst/>
                <a:latin typeface="Söhne"/>
              </a:rPr>
            </a:br>
            <a:r>
              <a:rPr lang="en-GB" sz="3600" b="1" i="0" u="none" strike="noStrike" dirty="0">
                <a:effectLst/>
                <a:latin typeface="Söhne"/>
              </a:rPr>
              <a:t>Education</a:t>
            </a:r>
            <a:br>
              <a:rPr lang="en-GB" sz="3600" b="0" i="0" u="none" strike="noStrike" dirty="0">
                <a:effectLst/>
                <a:latin typeface="Söhne"/>
              </a:rPr>
            </a:br>
            <a:r>
              <a:rPr lang="en-GB" sz="3600" b="1" i="0" u="none" strike="noStrike" dirty="0">
                <a:effectLst/>
                <a:latin typeface="Söhne"/>
              </a:rPr>
              <a:t>Skill</a:t>
            </a:r>
            <a:br>
              <a:rPr lang="en-GB" sz="3600" b="0" i="0" u="none" strike="noStrike" dirty="0">
                <a:effectLst/>
                <a:latin typeface="Söhne"/>
              </a:rPr>
            </a:br>
            <a:r>
              <a:rPr lang="en-GB" sz="3600" b="1" i="0" u="none" strike="noStrike" dirty="0">
                <a:effectLst/>
                <a:latin typeface="Söhne"/>
              </a:rPr>
              <a:t>Talent</a:t>
            </a:r>
            <a:br>
              <a:rPr lang="en-GB" sz="3600" b="0" i="0" u="none" strike="noStrike" dirty="0">
                <a:effectLst/>
                <a:latin typeface="Söhne"/>
              </a:rPr>
            </a:br>
            <a:r>
              <a:rPr lang="en-GB" sz="3600" b="1" i="0" u="none" strike="noStrike" dirty="0">
                <a:effectLst/>
                <a:latin typeface="Söhne"/>
              </a:rPr>
              <a:t>Story</a:t>
            </a:r>
            <a:br>
              <a:rPr lang="en-GB" sz="3600" b="0" i="0" u="none" strike="noStrike" dirty="0">
                <a:effectLst/>
                <a:latin typeface="Söhne"/>
              </a:rPr>
            </a:br>
            <a:r>
              <a:rPr lang="en-GB" sz="3600" b="1" i="0" u="none" strike="noStrike" dirty="0">
                <a:effectLst/>
                <a:latin typeface="Söhne"/>
              </a:rPr>
              <a:t>Myth</a:t>
            </a:r>
            <a:br>
              <a:rPr lang="en-GB" sz="3600" b="0" i="0" u="none" strike="noStrike" dirty="0">
                <a:effectLst/>
                <a:latin typeface="Söhne"/>
              </a:rPr>
            </a:br>
            <a:r>
              <a:rPr lang="en-GB" sz="3600" b="1" i="0" u="none" strike="noStrike" dirty="0">
                <a:effectLst/>
                <a:latin typeface="Söhne"/>
              </a:rPr>
              <a:t>Legend</a:t>
            </a:r>
            <a:br>
              <a:rPr lang="en-GB" sz="3600" b="0" i="0" u="none" strike="noStrike" dirty="0">
                <a:effectLst/>
                <a:latin typeface="Söhne"/>
              </a:rPr>
            </a:br>
            <a:r>
              <a:rPr lang="en-GB" sz="3600" b="1" i="0" u="none" strike="noStrike" dirty="0">
                <a:effectLst/>
                <a:latin typeface="Söhne"/>
              </a:rPr>
              <a:t>History</a:t>
            </a:r>
            <a:br>
              <a:rPr lang="en-GB" sz="3600" b="0" i="0" u="none" strike="noStrike" dirty="0">
                <a:effectLst/>
                <a:latin typeface="Söhne"/>
              </a:rPr>
            </a:br>
            <a:r>
              <a:rPr lang="en-GB" sz="3600" b="1" i="0" u="none" strike="noStrike" dirty="0">
                <a:effectLst/>
                <a:latin typeface="Söhne"/>
              </a:rPr>
              <a:t>Future</a:t>
            </a:r>
            <a:br>
              <a:rPr lang="en-GB" sz="3600" b="0" i="0" u="none" strike="noStrike" dirty="0">
                <a:effectLst/>
                <a:latin typeface="Söhne"/>
              </a:rPr>
            </a:br>
            <a:r>
              <a:rPr lang="en-GB" sz="3600" b="1" i="0" u="none" strike="noStrike" dirty="0">
                <a:effectLst/>
                <a:latin typeface="Söhne"/>
              </a:rPr>
              <a:t>Universe</a:t>
            </a:r>
            <a:br>
              <a:rPr lang="en-GB" sz="3600" b="0" i="0" u="none" strike="noStrike" dirty="0">
                <a:effectLst/>
                <a:latin typeface="Söhne"/>
              </a:rPr>
            </a:br>
            <a:r>
              <a:rPr lang="en-GB" sz="3600" b="1" i="0" u="none" strike="noStrike" dirty="0">
                <a:effectLst/>
                <a:latin typeface="Söhne"/>
              </a:rPr>
              <a:t>Chance</a:t>
            </a:r>
            <a:br>
              <a:rPr lang="en-GB" sz="3600" dirty="0"/>
            </a:br>
            <a:endParaRPr lang="en-US" sz="3600" dirty="0"/>
          </a:p>
        </p:txBody>
      </p:sp>
    </p:spTree>
    <p:extLst>
      <p:ext uri="{BB962C8B-B14F-4D97-AF65-F5344CB8AC3E}">
        <p14:creationId xmlns:p14="http://schemas.microsoft.com/office/powerpoint/2010/main" val="244947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writing on it&#10;&#10;Description automatically generated">
            <a:extLst>
              <a:ext uri="{FF2B5EF4-FFF2-40B4-BE49-F238E27FC236}">
                <a16:creationId xmlns:a16="http://schemas.microsoft.com/office/drawing/2014/main" id="{B054D6A7-E343-2D25-64D6-D9E48D68890E}"/>
              </a:ext>
            </a:extLst>
          </p:cNvPr>
          <p:cNvPicPr>
            <a:picLocks noChangeAspect="1"/>
          </p:cNvPicPr>
          <p:nvPr/>
        </p:nvPicPr>
        <p:blipFill>
          <a:blip r:embed="rId2"/>
          <a:stretch>
            <a:fillRect/>
          </a:stretch>
        </p:blipFill>
        <p:spPr>
          <a:xfrm rot="16200000">
            <a:off x="2975344" y="-1142999"/>
            <a:ext cx="6857999" cy="9143999"/>
          </a:xfrm>
          <a:prstGeom prst="rect">
            <a:avLst/>
          </a:prstGeom>
        </p:spPr>
      </p:pic>
    </p:spTree>
    <p:extLst>
      <p:ext uri="{BB962C8B-B14F-4D97-AF65-F5344CB8AC3E}">
        <p14:creationId xmlns:p14="http://schemas.microsoft.com/office/powerpoint/2010/main" val="7997901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colorful writing on it&#10;&#10;Description automatically generated">
            <a:extLst>
              <a:ext uri="{FF2B5EF4-FFF2-40B4-BE49-F238E27FC236}">
                <a16:creationId xmlns:a16="http://schemas.microsoft.com/office/drawing/2014/main" id="{A115FEEB-80F0-BF91-C4AF-B03CCE9E64CE}"/>
              </a:ext>
            </a:extLst>
          </p:cNvPr>
          <p:cNvPicPr>
            <a:picLocks noChangeAspect="1"/>
          </p:cNvPicPr>
          <p:nvPr/>
        </p:nvPicPr>
        <p:blipFill>
          <a:blip r:embed="rId2"/>
          <a:stretch>
            <a:fillRect/>
          </a:stretch>
        </p:blipFill>
        <p:spPr>
          <a:xfrm rot="16200000">
            <a:off x="2888512" y="-1176670"/>
            <a:ext cx="7060018" cy="9413358"/>
          </a:xfrm>
          <a:prstGeom prst="rect">
            <a:avLst/>
          </a:prstGeom>
        </p:spPr>
      </p:pic>
    </p:spTree>
    <p:extLst>
      <p:ext uri="{BB962C8B-B14F-4D97-AF65-F5344CB8AC3E}">
        <p14:creationId xmlns:p14="http://schemas.microsoft.com/office/powerpoint/2010/main" val="39166366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writing on it&#10;&#10;Description automatically generated">
            <a:extLst>
              <a:ext uri="{FF2B5EF4-FFF2-40B4-BE49-F238E27FC236}">
                <a16:creationId xmlns:a16="http://schemas.microsoft.com/office/drawing/2014/main" id="{DB0B02F8-4C65-6DE5-3172-9038A8A7EBE8}"/>
              </a:ext>
            </a:extLst>
          </p:cNvPr>
          <p:cNvPicPr>
            <a:picLocks noChangeAspect="1"/>
          </p:cNvPicPr>
          <p:nvPr/>
        </p:nvPicPr>
        <p:blipFill>
          <a:blip r:embed="rId2"/>
          <a:stretch>
            <a:fillRect/>
          </a:stretch>
        </p:blipFill>
        <p:spPr>
          <a:xfrm rot="5400000">
            <a:off x="2587256" y="-1169581"/>
            <a:ext cx="7017488" cy="9356651"/>
          </a:xfrm>
          <a:prstGeom prst="rect">
            <a:avLst/>
          </a:prstGeom>
        </p:spPr>
      </p:pic>
    </p:spTree>
    <p:extLst>
      <p:ext uri="{BB962C8B-B14F-4D97-AF65-F5344CB8AC3E}">
        <p14:creationId xmlns:p14="http://schemas.microsoft.com/office/powerpoint/2010/main" val="38927886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writing on it&#10;&#10;Description automatically generated">
            <a:extLst>
              <a:ext uri="{FF2B5EF4-FFF2-40B4-BE49-F238E27FC236}">
                <a16:creationId xmlns:a16="http://schemas.microsoft.com/office/drawing/2014/main" id="{4CDAE319-FDAC-243B-BEF2-9273109B61FF}"/>
              </a:ext>
            </a:extLst>
          </p:cNvPr>
          <p:cNvPicPr>
            <a:picLocks noChangeAspect="1"/>
          </p:cNvPicPr>
          <p:nvPr/>
        </p:nvPicPr>
        <p:blipFill>
          <a:blip r:embed="rId2"/>
          <a:stretch>
            <a:fillRect/>
          </a:stretch>
        </p:blipFill>
        <p:spPr>
          <a:xfrm rot="16200000">
            <a:off x="2446564" y="-1657350"/>
            <a:ext cx="7298871" cy="9731829"/>
          </a:xfrm>
          <a:prstGeom prst="rect">
            <a:avLst/>
          </a:prstGeom>
        </p:spPr>
      </p:pic>
    </p:spTree>
    <p:extLst>
      <p:ext uri="{BB962C8B-B14F-4D97-AF65-F5344CB8AC3E}">
        <p14:creationId xmlns:p14="http://schemas.microsoft.com/office/powerpoint/2010/main" val="9589424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writing on it&#10;&#10;Description automatically generated">
            <a:extLst>
              <a:ext uri="{FF2B5EF4-FFF2-40B4-BE49-F238E27FC236}">
                <a16:creationId xmlns:a16="http://schemas.microsoft.com/office/drawing/2014/main" id="{BE9AC8C4-E4EB-1B79-1ED9-B2C5F9E0DBBF}"/>
              </a:ext>
            </a:extLst>
          </p:cNvPr>
          <p:cNvPicPr>
            <a:picLocks noChangeAspect="1"/>
          </p:cNvPicPr>
          <p:nvPr/>
        </p:nvPicPr>
        <p:blipFill>
          <a:blip r:embed="rId2"/>
          <a:stretch>
            <a:fillRect/>
          </a:stretch>
        </p:blipFill>
        <p:spPr>
          <a:xfrm rot="16200000">
            <a:off x="2669722" y="-1145722"/>
            <a:ext cx="6874328" cy="9165771"/>
          </a:xfrm>
          <a:prstGeom prst="rect">
            <a:avLst/>
          </a:prstGeom>
        </p:spPr>
      </p:pic>
    </p:spTree>
    <p:extLst>
      <p:ext uri="{BB962C8B-B14F-4D97-AF65-F5344CB8AC3E}">
        <p14:creationId xmlns:p14="http://schemas.microsoft.com/office/powerpoint/2010/main" val="102210424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ece of paper with writing on it&#10;&#10;Description automatically generated">
            <a:extLst>
              <a:ext uri="{FF2B5EF4-FFF2-40B4-BE49-F238E27FC236}">
                <a16:creationId xmlns:a16="http://schemas.microsoft.com/office/drawing/2014/main" id="{0E4D6597-B5B5-B12A-AA21-7E227515FB0F}"/>
              </a:ext>
            </a:extLst>
          </p:cNvPr>
          <p:cNvPicPr>
            <a:picLocks noChangeAspect="1"/>
          </p:cNvPicPr>
          <p:nvPr/>
        </p:nvPicPr>
        <p:blipFill rotWithShape="1">
          <a:blip r:embed="rId2"/>
          <a:srcRect l="12521" r="12521"/>
          <a:stretch/>
        </p:blipFill>
        <p:spPr>
          <a:xfrm rot="16200000">
            <a:off x="2670413" y="-2670412"/>
            <a:ext cx="6858000" cy="12198824"/>
          </a:xfrm>
          <a:prstGeom prst="rect">
            <a:avLst/>
          </a:prstGeom>
        </p:spPr>
      </p:pic>
    </p:spTree>
    <p:extLst>
      <p:ext uri="{BB962C8B-B14F-4D97-AF65-F5344CB8AC3E}">
        <p14:creationId xmlns:p14="http://schemas.microsoft.com/office/powerpoint/2010/main" val="4868445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paper with many words&#10;&#10;Description automatically generated">
            <a:extLst>
              <a:ext uri="{FF2B5EF4-FFF2-40B4-BE49-F238E27FC236}">
                <a16:creationId xmlns:a16="http://schemas.microsoft.com/office/drawing/2014/main" id="{19A905F9-02A9-A823-0516-CC1ED10F3F44}"/>
              </a:ext>
            </a:extLst>
          </p:cNvPr>
          <p:cNvPicPr>
            <a:picLocks noChangeAspect="1"/>
          </p:cNvPicPr>
          <p:nvPr/>
        </p:nvPicPr>
        <p:blipFill rotWithShape="1">
          <a:blip r:embed="rId2"/>
          <a:srcRect l="10540" r="14502"/>
          <a:stretch/>
        </p:blipFill>
        <p:spPr>
          <a:xfrm rot="16200000">
            <a:off x="2670413" y="-2670412"/>
            <a:ext cx="6858000" cy="12198824"/>
          </a:xfrm>
          <a:prstGeom prst="rect">
            <a:avLst/>
          </a:prstGeom>
        </p:spPr>
      </p:pic>
    </p:spTree>
    <p:extLst>
      <p:ext uri="{BB962C8B-B14F-4D97-AF65-F5344CB8AC3E}">
        <p14:creationId xmlns:p14="http://schemas.microsoft.com/office/powerpoint/2010/main" val="13703520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pink paper with writing on it&#10;&#10;Description automatically generated">
            <a:extLst>
              <a:ext uri="{FF2B5EF4-FFF2-40B4-BE49-F238E27FC236}">
                <a16:creationId xmlns:a16="http://schemas.microsoft.com/office/drawing/2014/main" id="{E9B6E090-22F5-5368-54C9-B1556689970A}"/>
              </a:ext>
            </a:extLst>
          </p:cNvPr>
          <p:cNvPicPr>
            <a:picLocks noChangeAspect="1"/>
          </p:cNvPicPr>
          <p:nvPr/>
        </p:nvPicPr>
        <p:blipFill rotWithShape="1">
          <a:blip r:embed="rId2"/>
          <a:srcRect l="15917" r="10163" b="1"/>
          <a:stretch/>
        </p:blipFill>
        <p:spPr>
          <a:xfrm rot="16200000">
            <a:off x="2782593" y="-2544139"/>
            <a:ext cx="6618898" cy="11938653"/>
          </a:xfrm>
          <a:prstGeom prst="rect">
            <a:avLst/>
          </a:prstGeom>
        </p:spPr>
      </p:pic>
    </p:spTree>
    <p:extLst>
      <p:ext uri="{BB962C8B-B14F-4D97-AF65-F5344CB8AC3E}">
        <p14:creationId xmlns:p14="http://schemas.microsoft.com/office/powerpoint/2010/main" val="7017510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CC4F4105-7051-0286-8315-44CB12C8DB48}"/>
              </a:ext>
            </a:extLst>
          </p:cNvPr>
          <p:cNvPicPr>
            <a:picLocks noChangeAspect="1"/>
          </p:cNvPicPr>
          <p:nvPr/>
        </p:nvPicPr>
        <p:blipFill rotWithShape="1">
          <a:blip r:embed="rId2"/>
          <a:srcRect l="12520" r="12519" b="-2"/>
          <a:stretch/>
        </p:blipFill>
        <p:spPr>
          <a:xfrm rot="16200000">
            <a:off x="2663706" y="-2670294"/>
            <a:ext cx="6858000" cy="12198588"/>
          </a:xfrm>
          <a:prstGeom prst="rect">
            <a:avLst/>
          </a:prstGeom>
        </p:spPr>
      </p:pic>
    </p:spTree>
    <p:extLst>
      <p:ext uri="{BB962C8B-B14F-4D97-AF65-F5344CB8AC3E}">
        <p14:creationId xmlns:p14="http://schemas.microsoft.com/office/powerpoint/2010/main" val="152297043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9A49FC8A-7031-345C-E08B-8490A06BEFD3}"/>
              </a:ext>
            </a:extLst>
          </p:cNvPr>
          <p:cNvPicPr>
            <a:picLocks noChangeAspect="1"/>
          </p:cNvPicPr>
          <p:nvPr/>
        </p:nvPicPr>
        <p:blipFill rotWithShape="1">
          <a:blip r:embed="rId2"/>
          <a:srcRect l="14524" r="10476"/>
          <a:stretch/>
        </p:blipFill>
        <p:spPr>
          <a:xfrm rot="16200000">
            <a:off x="2667641" y="-2666359"/>
            <a:ext cx="6856718" cy="12192000"/>
          </a:xfrm>
          <a:prstGeom prst="rect">
            <a:avLst/>
          </a:prstGeom>
        </p:spPr>
      </p:pic>
    </p:spTree>
    <p:extLst>
      <p:ext uri="{BB962C8B-B14F-4D97-AF65-F5344CB8AC3E}">
        <p14:creationId xmlns:p14="http://schemas.microsoft.com/office/powerpoint/2010/main" val="20513511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858-84B7-D357-B08F-5AA30C5E818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54E77E-DB25-0CE8-0F26-F2C52F94967F}"/>
              </a:ext>
            </a:extLst>
          </p:cNvPr>
          <p:cNvSpPr>
            <a:spLocks noGrp="1"/>
          </p:cNvSpPr>
          <p:nvPr>
            <p:ph type="body" idx="1"/>
          </p:nvPr>
        </p:nvSpPr>
        <p:spPr>
          <a:xfrm>
            <a:off x="728134" y="1853431"/>
            <a:ext cx="11463866" cy="4623945"/>
          </a:xfrm>
        </p:spPr>
        <p:txBody>
          <a:bodyPr>
            <a:normAutofit lnSpcReduction="10000"/>
          </a:bodyPr>
          <a:lstStyle/>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You can ask questions of different</a:t>
            </a:r>
          </a:p>
          <a:p>
            <a:pPr algn="ctr"/>
            <a:r>
              <a:rPr lang="en-US" sz="4400" dirty="0">
                <a:latin typeface="KG Blank Space Solid" panose="02000000000000000000" pitchFamily="2" charset="77"/>
              </a:rPr>
              <a:t>weights of seriousness.</a:t>
            </a:r>
          </a:p>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Often light questions will lead to</a:t>
            </a:r>
          </a:p>
          <a:p>
            <a:pPr algn="ctr"/>
            <a:r>
              <a:rPr lang="en-US" sz="4400" dirty="0">
                <a:latin typeface="KG Blank Space Solid" panose="02000000000000000000" pitchFamily="2" charset="77"/>
              </a:rPr>
              <a:t>better engagement but sometimes</a:t>
            </a:r>
          </a:p>
          <a:p>
            <a:pPr algn="ctr"/>
            <a:r>
              <a:rPr lang="en-US" sz="4400" dirty="0">
                <a:latin typeface="KG Blank Space Solid" panose="02000000000000000000" pitchFamily="2" charset="77"/>
              </a:rPr>
              <a:t>heavy questions call forth maturity.</a:t>
            </a:r>
          </a:p>
        </p:txBody>
      </p:sp>
      <p:pic>
        <p:nvPicPr>
          <p:cNvPr id="34820" name="Picture 4" descr="UK's Leading Provider of in-school P4C Training | The Philosophy Man">
            <a:extLst>
              <a:ext uri="{FF2B5EF4-FFF2-40B4-BE49-F238E27FC236}">
                <a16:creationId xmlns:a16="http://schemas.microsoft.com/office/drawing/2014/main" id="{35065A66-9613-9E2F-62FE-119CA990D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378" y="8091"/>
            <a:ext cx="1752118" cy="22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574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aper with writing on it&#10;&#10;Description automatically generated">
            <a:extLst>
              <a:ext uri="{FF2B5EF4-FFF2-40B4-BE49-F238E27FC236}">
                <a16:creationId xmlns:a16="http://schemas.microsoft.com/office/drawing/2014/main" id="{023C8D05-131C-AA6B-5C14-A6640A21DB2E}"/>
              </a:ext>
            </a:extLst>
          </p:cNvPr>
          <p:cNvPicPr>
            <a:picLocks noChangeAspect="1"/>
          </p:cNvPicPr>
          <p:nvPr/>
        </p:nvPicPr>
        <p:blipFill rotWithShape="1">
          <a:blip r:embed="rId2"/>
          <a:srcRect l="12520" r="12519" b="-2"/>
          <a:stretch/>
        </p:blipFill>
        <p:spPr>
          <a:xfrm rot="16200000">
            <a:off x="2663706" y="-2670294"/>
            <a:ext cx="6858000" cy="12198588"/>
          </a:xfrm>
          <a:prstGeom prst="rect">
            <a:avLst/>
          </a:prstGeom>
        </p:spPr>
      </p:pic>
      <p:sp>
        <p:nvSpPr>
          <p:cNvPr id="11" name="Rectangle 10">
            <a:extLst>
              <a:ext uri="{FF2B5EF4-FFF2-40B4-BE49-F238E27FC236}">
                <a16:creationId xmlns:a16="http://schemas.microsoft.com/office/drawing/2014/main" id="{FE29D509-65D8-0297-0BE0-870D888D4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344662" y="-986973"/>
            <a:ext cx="3512260" cy="12201589"/>
          </a:xfrm>
          <a:prstGeom prst="rect">
            <a:avLst/>
          </a:prstGeom>
          <a:gradFill flip="none" rotWithShape="1">
            <a:gsLst>
              <a:gs pos="10000">
                <a:srgbClr val="000000">
                  <a:alpha val="0"/>
                </a:srgbClr>
              </a:gs>
              <a:gs pos="55000">
                <a:srgbClr val="000000">
                  <a:alpha val="25000"/>
                </a:srgbClr>
              </a:gs>
              <a:gs pos="100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8671CFF-13CE-4046-6B91-44F30DCCF2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596604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93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paper with writing on it&#10;&#10;Description automatically generated">
            <a:extLst>
              <a:ext uri="{FF2B5EF4-FFF2-40B4-BE49-F238E27FC236}">
                <a16:creationId xmlns:a16="http://schemas.microsoft.com/office/drawing/2014/main" id="{79DA9299-71C3-22A3-2ACB-AB6954AC3912}"/>
              </a:ext>
            </a:extLst>
          </p:cNvPr>
          <p:cNvPicPr>
            <a:picLocks noChangeAspect="1"/>
          </p:cNvPicPr>
          <p:nvPr/>
        </p:nvPicPr>
        <p:blipFill rotWithShape="1">
          <a:blip r:embed="rId2"/>
          <a:srcRect l="12500" r="12500"/>
          <a:stretch/>
        </p:blipFill>
        <p:spPr>
          <a:xfrm rot="16200000">
            <a:off x="2666999" y="-2666998"/>
            <a:ext cx="6858000" cy="12191999"/>
          </a:xfrm>
          <a:prstGeom prst="rect">
            <a:avLst/>
          </a:prstGeom>
        </p:spPr>
      </p:pic>
      <p:grpSp>
        <p:nvGrpSpPr>
          <p:cNvPr id="8" name="Group 7">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9" name="Rectangle 8">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042179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1" name="Table 321"/>
          <p:cNvGraphicFramePr/>
          <p:nvPr/>
        </p:nvGraphicFramePr>
        <p:xfrm>
          <a:off x="2419350" y="1507634"/>
          <a:ext cx="7353300" cy="4959582"/>
        </p:xfrm>
        <a:graphic>
          <a:graphicData uri="http://schemas.openxmlformats.org/drawingml/2006/table">
            <a:tbl>
              <a:tblPr/>
              <a:tblGrid>
                <a:gridCol w="2442210">
                  <a:extLst>
                    <a:ext uri="{9D8B030D-6E8A-4147-A177-3AD203B41FA5}">
                      <a16:colId xmlns:a16="http://schemas.microsoft.com/office/drawing/2014/main" val="20000"/>
                    </a:ext>
                  </a:extLst>
                </a:gridCol>
                <a:gridCol w="245999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tblGrid>
              <a:tr h="1045748">
                <a:tc>
                  <a:txBody>
                    <a:bodyPr/>
                    <a:lstStyle/>
                    <a:p>
                      <a:pPr algn="ctr">
                        <a:defRPr sz="1800">
                          <a:uFillTx/>
                        </a:defRPr>
                      </a:pPr>
                      <a:r>
                        <a:rPr lang="en-GB" sz="2400" b="1" dirty="0">
                          <a:latin typeface="Helvetica"/>
                          <a:ea typeface="Helvetica"/>
                          <a:cs typeface="Helvetica"/>
                          <a:sym typeface="Helvetica"/>
                        </a:rPr>
                        <a:t>Desire</a:t>
                      </a:r>
                      <a:endParaRPr sz="2400" b="1" dirty="0">
                        <a:latin typeface="Helvetica"/>
                        <a:ea typeface="Helvetica"/>
                        <a:cs typeface="Helvetica"/>
                        <a:sym typeface="Helvetica"/>
                      </a:endParaRPr>
                    </a:p>
                  </a:txBody>
                  <a:tcPr marL="50800" marR="50800" marT="50800" marB="50800" anchor="ctr" horzOverflow="overflow">
                    <a:solidFill>
                      <a:srgbClr val="FFFB00"/>
                    </a:solidFill>
                  </a:tcPr>
                </a:tc>
                <a:tc>
                  <a:txBody>
                    <a:bodyPr/>
                    <a:lstStyle/>
                    <a:p>
                      <a:pPr algn="ctr">
                        <a:defRPr sz="1800">
                          <a:uFillTx/>
                        </a:defRPr>
                      </a:pPr>
                      <a:r>
                        <a:rPr lang="en-GB" sz="2400" b="1" dirty="0">
                          <a:latin typeface="Helvetica"/>
                          <a:ea typeface="Helvetica"/>
                          <a:cs typeface="Helvetica"/>
                          <a:sym typeface="Helvetica"/>
                        </a:rPr>
                        <a:t>Belonging</a:t>
                      </a:r>
                      <a:endParaRPr sz="2400" b="1" dirty="0">
                        <a:latin typeface="Helvetica"/>
                        <a:ea typeface="Helvetica"/>
                        <a:cs typeface="Helvetica"/>
                        <a:sym typeface="Helvetica"/>
                      </a:endParaRPr>
                    </a:p>
                  </a:txBody>
                  <a:tcPr marL="50800" marR="50800" marT="50800" marB="50800" anchor="ctr" horzOverflow="overflow">
                    <a:solidFill>
                      <a:srgbClr val="FFFB00"/>
                    </a:solidFill>
                  </a:tcPr>
                </a:tc>
                <a:tc>
                  <a:txBody>
                    <a:bodyPr/>
                    <a:lstStyle/>
                    <a:p>
                      <a:pPr algn="ctr">
                        <a:defRPr sz="1800">
                          <a:uFillTx/>
                        </a:defRPr>
                      </a:pPr>
                      <a:r>
                        <a:rPr lang="en-GB" sz="2400" b="1" dirty="0">
                          <a:latin typeface="Helvetica"/>
                          <a:ea typeface="Helvetica"/>
                          <a:cs typeface="Helvetica"/>
                          <a:sym typeface="Helvetica"/>
                        </a:rPr>
                        <a:t>Courage</a:t>
                      </a:r>
                      <a:endParaRPr sz="2400" b="1" dirty="0">
                        <a:latin typeface="Helvetica"/>
                        <a:ea typeface="Helvetica"/>
                        <a:cs typeface="Helvetica"/>
                        <a:sym typeface="Helvetica"/>
                      </a:endParaRPr>
                    </a:p>
                  </a:txBody>
                  <a:tcPr marL="50800" marR="50800" marT="50800" marB="50800" anchor="ctr" horzOverflow="overflow">
                    <a:solidFill>
                      <a:srgbClr val="FFFB00"/>
                    </a:solidFill>
                  </a:tcPr>
                </a:tc>
                <a:extLst>
                  <a:ext uri="{0D108BD9-81ED-4DB2-BD59-A6C34878D82A}">
                    <a16:rowId xmlns:a16="http://schemas.microsoft.com/office/drawing/2014/main" val="10000"/>
                  </a:ext>
                </a:extLst>
              </a:tr>
              <a:tr h="1983434">
                <a:tc>
                  <a:txBody>
                    <a:bodyPr/>
                    <a:lstStyle/>
                    <a:p>
                      <a:pPr algn="ctr">
                        <a:defRPr sz="1800">
                          <a:uFillTx/>
                        </a:defRPr>
                      </a:pPr>
                      <a:r>
                        <a:rPr lang="en-GB" sz="2800" dirty="0">
                          <a:sym typeface="Helvetica Light"/>
                        </a:rPr>
                        <a:t>Do our desires make us happy or unhappy?</a:t>
                      </a:r>
                      <a:endParaRPr sz="2800" dirty="0">
                        <a:sym typeface="Helvetica Light"/>
                      </a:endParaRPr>
                    </a:p>
                  </a:txBody>
                  <a:tcPr marL="50800" marR="50800" marT="50800" marB="50800" anchor="ctr" horzOverflow="overflow">
                    <a:solidFill>
                      <a:srgbClr val="00F900"/>
                    </a:solidFill>
                  </a:tcPr>
                </a:tc>
                <a:tc>
                  <a:txBody>
                    <a:bodyPr/>
                    <a:lstStyle/>
                    <a:p>
                      <a:pPr algn="ctr">
                        <a:defRPr sz="1800">
                          <a:uFillTx/>
                        </a:defRPr>
                      </a:pPr>
                      <a:r>
                        <a:rPr lang="en-GB" sz="2400" dirty="0">
                          <a:sym typeface="Helvetica Light"/>
                        </a:rPr>
                        <a:t>When is it OK to sort people?</a:t>
                      </a:r>
                      <a:endParaRPr sz="2400" dirty="0">
                        <a:sym typeface="Helvetica Light"/>
                      </a:endParaRPr>
                    </a:p>
                  </a:txBody>
                  <a:tcPr marL="50800" marR="50800" marT="50800" marB="50800" anchor="ctr" horzOverflow="overflow">
                    <a:solidFill>
                      <a:srgbClr val="00F900"/>
                    </a:solidFill>
                  </a:tcPr>
                </a:tc>
                <a:tc>
                  <a:txBody>
                    <a:bodyPr/>
                    <a:lstStyle/>
                    <a:p>
                      <a:pPr algn="ctr">
                        <a:defRPr sz="1800">
                          <a:uFillTx/>
                        </a:defRPr>
                      </a:pPr>
                      <a:r>
                        <a:rPr lang="en-GB" sz="2400" dirty="0">
                          <a:sym typeface="Helvetica Light"/>
                        </a:rPr>
                        <a:t>What is bravery?</a:t>
                      </a:r>
                      <a:endParaRPr sz="2400" dirty="0">
                        <a:sym typeface="Helvetica Light"/>
                      </a:endParaRPr>
                    </a:p>
                  </a:txBody>
                  <a:tcPr marL="50800" marR="50800" marT="50800" marB="50800" anchor="ctr" horzOverflow="overflow">
                    <a:solidFill>
                      <a:srgbClr val="00F900"/>
                    </a:solidFill>
                  </a:tcPr>
                </a:tc>
                <a:extLst>
                  <a:ext uri="{0D108BD9-81ED-4DB2-BD59-A6C34878D82A}">
                    <a16:rowId xmlns:a16="http://schemas.microsoft.com/office/drawing/2014/main" val="10001"/>
                  </a:ext>
                </a:extLst>
              </a:tr>
              <a:tr h="1628203">
                <a:tc>
                  <a:txBody>
                    <a:bodyPr/>
                    <a:lstStyle/>
                    <a:p>
                      <a:pPr algn="ctr">
                        <a:defRPr sz="1800">
                          <a:uFillTx/>
                        </a:defRPr>
                      </a:pPr>
                      <a:r>
                        <a:rPr lang="en-GB" sz="2400" dirty="0">
                          <a:sym typeface="Helvetica Light"/>
                        </a:rPr>
                        <a:t>What would each character see in the Mirror of </a:t>
                      </a:r>
                      <a:r>
                        <a:rPr lang="en-GB" sz="2400" dirty="0" err="1">
                          <a:sym typeface="Helvetica Light"/>
                        </a:rPr>
                        <a:t>Erised</a:t>
                      </a:r>
                      <a:r>
                        <a:rPr lang="en-GB" sz="2400" dirty="0">
                          <a:sym typeface="Helvetica Light"/>
                        </a:rPr>
                        <a:t>?</a:t>
                      </a:r>
                      <a:endParaRPr sz="2400" dirty="0">
                        <a:sym typeface="Helvetica Light"/>
                      </a:endParaRPr>
                    </a:p>
                  </a:txBody>
                  <a:tcPr marL="50800" marR="50800" marT="50800" marB="50800" anchor="ctr" horzOverflow="overflow">
                    <a:solidFill>
                      <a:srgbClr val="00FDFF"/>
                    </a:solidFill>
                  </a:tcPr>
                </a:tc>
                <a:tc>
                  <a:txBody>
                    <a:bodyPr/>
                    <a:lstStyle/>
                    <a:p>
                      <a:pPr algn="ctr">
                        <a:defRPr sz="1800">
                          <a:uFillTx/>
                        </a:defRPr>
                      </a:pPr>
                      <a:r>
                        <a:rPr lang="en-GB" sz="2400" dirty="0">
                          <a:sym typeface="Helvetica Light"/>
                        </a:rPr>
                        <a:t>Sorting Hat – randomly allocated groups thought experiment</a:t>
                      </a:r>
                      <a:endParaRPr sz="2400" dirty="0">
                        <a:sym typeface="Helvetica Light"/>
                      </a:endParaRPr>
                    </a:p>
                  </a:txBody>
                  <a:tcPr marL="50800" marR="50800" marT="50800" marB="50800" anchor="ctr" horzOverflow="overflow">
                    <a:solidFill>
                      <a:srgbClr val="00FDFF"/>
                    </a:solidFill>
                  </a:tcPr>
                </a:tc>
                <a:tc>
                  <a:txBody>
                    <a:bodyPr/>
                    <a:lstStyle/>
                    <a:p>
                      <a:pPr algn="ctr">
                        <a:defRPr sz="1800">
                          <a:uFillTx/>
                        </a:defRPr>
                      </a:pPr>
                      <a:r>
                        <a:rPr lang="en-GB" sz="2400" dirty="0">
                          <a:sym typeface="Helvetica Light"/>
                        </a:rPr>
                        <a:t>Brave-</a:t>
                      </a:r>
                      <a:r>
                        <a:rPr lang="en-GB" sz="2400" dirty="0" err="1">
                          <a:sym typeface="Helvetica Light"/>
                        </a:rPr>
                        <a:t>ometer</a:t>
                      </a:r>
                      <a:r>
                        <a:rPr lang="en-GB" sz="2400" dirty="0">
                          <a:sym typeface="Helvetica Light"/>
                        </a:rPr>
                        <a:t> from different “brave/cowardly” events in the story</a:t>
                      </a:r>
                      <a:endParaRPr sz="2400" dirty="0">
                        <a:sym typeface="Helvetica Light"/>
                      </a:endParaRPr>
                    </a:p>
                  </a:txBody>
                  <a:tcPr marL="50800" marR="50800" marT="50800" marB="50800" anchor="ctr" horzOverflow="overflow">
                    <a:solidFill>
                      <a:srgbClr val="00FDFF"/>
                    </a:solidFill>
                  </a:tcPr>
                </a:tc>
                <a:extLst>
                  <a:ext uri="{0D108BD9-81ED-4DB2-BD59-A6C34878D82A}">
                    <a16:rowId xmlns:a16="http://schemas.microsoft.com/office/drawing/2014/main" val="10002"/>
                  </a:ext>
                </a:extLst>
              </a:tr>
            </a:tbl>
          </a:graphicData>
        </a:graphic>
      </p:graphicFrame>
      <p:sp>
        <p:nvSpPr>
          <p:cNvPr id="322" name="Shape 322"/>
          <p:cNvSpPr/>
          <p:nvPr/>
        </p:nvSpPr>
        <p:spPr>
          <a:xfrm>
            <a:off x="3823273" y="149243"/>
            <a:ext cx="6675120"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6400" b="1"/>
            </a:lvl1pPr>
          </a:lstStyle>
          <a:p>
            <a:r>
              <a:rPr lang="en-GB" dirty="0"/>
              <a:t>Harry Potter</a:t>
            </a:r>
            <a:endParaRPr dirty="0"/>
          </a:p>
        </p:txBody>
      </p:sp>
      <p:sp>
        <p:nvSpPr>
          <p:cNvPr id="323" name="Shape 323"/>
          <p:cNvSpPr/>
          <p:nvPr/>
        </p:nvSpPr>
        <p:spPr>
          <a:xfrm rot="17735700">
            <a:off x="1510058" y="1809796"/>
            <a:ext cx="96545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Concept</a:t>
            </a:r>
          </a:p>
        </p:txBody>
      </p:sp>
      <p:sp>
        <p:nvSpPr>
          <p:cNvPr id="324" name="Shape 324"/>
          <p:cNvSpPr/>
          <p:nvPr/>
        </p:nvSpPr>
        <p:spPr>
          <a:xfrm rot="17735700">
            <a:off x="1416346" y="3417530"/>
            <a:ext cx="1152880"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Questions</a:t>
            </a:r>
          </a:p>
        </p:txBody>
      </p:sp>
      <p:sp>
        <p:nvSpPr>
          <p:cNvPr id="325" name="Shape 325"/>
          <p:cNvSpPr/>
          <p:nvPr/>
        </p:nvSpPr>
        <p:spPr>
          <a:xfrm rot="17735700">
            <a:off x="1582960" y="5271983"/>
            <a:ext cx="82554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Stimuli</a:t>
            </a:r>
          </a:p>
        </p:txBody>
      </p:sp>
      <p:pic>
        <p:nvPicPr>
          <p:cNvPr id="2" name="Picture 1"/>
          <p:cNvPicPr>
            <a:picLocks noChangeAspect="1"/>
          </p:cNvPicPr>
          <p:nvPr/>
        </p:nvPicPr>
        <p:blipFill>
          <a:blip r:embed="rId3"/>
          <a:stretch>
            <a:fillRect/>
          </a:stretch>
        </p:blipFill>
        <p:spPr>
          <a:xfrm>
            <a:off x="10295439" y="6533535"/>
            <a:ext cx="202954" cy="202954"/>
          </a:xfrm>
          <a:prstGeom prst="rect">
            <a:avLst/>
          </a:prstGeom>
        </p:spPr>
      </p:pic>
    </p:spTree>
    <p:extLst>
      <p:ext uri="{BB962C8B-B14F-4D97-AF65-F5344CB8AC3E}">
        <p14:creationId xmlns:p14="http://schemas.microsoft.com/office/powerpoint/2010/main" val="130034364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8E9907-7391-4694-CA63-C9CB024015E4}"/>
              </a:ext>
            </a:extLst>
          </p:cNvPr>
          <p:cNvPicPr>
            <a:picLocks noChangeAspect="1"/>
          </p:cNvPicPr>
          <p:nvPr/>
        </p:nvPicPr>
        <p:blipFill>
          <a:blip r:embed="rId2"/>
          <a:stretch>
            <a:fillRect/>
          </a:stretch>
        </p:blipFill>
        <p:spPr>
          <a:xfrm>
            <a:off x="1540933" y="16433"/>
            <a:ext cx="9132069" cy="6841567"/>
          </a:xfrm>
          <a:prstGeom prst="rect">
            <a:avLst/>
          </a:prstGeom>
        </p:spPr>
      </p:pic>
    </p:spTree>
    <p:extLst>
      <p:ext uri="{BB962C8B-B14F-4D97-AF65-F5344CB8AC3E}">
        <p14:creationId xmlns:p14="http://schemas.microsoft.com/office/powerpoint/2010/main" val="312076556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1" name="Table 321"/>
          <p:cNvGraphicFramePr/>
          <p:nvPr>
            <p:extLst>
              <p:ext uri="{D42A27DB-BD31-4B8C-83A1-F6EECF244321}">
                <p14:modId xmlns:p14="http://schemas.microsoft.com/office/powerpoint/2010/main" val="2184711444"/>
              </p:ext>
            </p:extLst>
          </p:nvPr>
        </p:nvGraphicFramePr>
        <p:xfrm>
          <a:off x="2419350" y="1507635"/>
          <a:ext cx="7353300" cy="4657385"/>
        </p:xfrm>
        <a:graphic>
          <a:graphicData uri="http://schemas.openxmlformats.org/drawingml/2006/table">
            <a:tbl>
              <a:tblPr/>
              <a:tblGrid>
                <a:gridCol w="2451100">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tblGrid>
              <a:tr h="1045748">
                <a:tc>
                  <a:txBody>
                    <a:bodyPr/>
                    <a:lstStyle/>
                    <a:p>
                      <a:pPr algn="ctr">
                        <a:defRPr sz="1800">
                          <a:uFillTx/>
                        </a:defRPr>
                      </a:pPr>
                      <a:r>
                        <a:rPr lang="en-GB" sz="2400" b="1" dirty="0">
                          <a:latin typeface="Helvetica"/>
                          <a:ea typeface="Helvetica"/>
                          <a:cs typeface="Helvetica"/>
                          <a:sym typeface="Helvetica"/>
                        </a:rPr>
                        <a:t>Conscription</a:t>
                      </a:r>
                      <a:endParaRPr sz="2400" b="1" dirty="0">
                        <a:latin typeface="Helvetica"/>
                        <a:ea typeface="Helvetica"/>
                        <a:cs typeface="Helvetica"/>
                        <a:sym typeface="Helvetica"/>
                      </a:endParaRPr>
                    </a:p>
                  </a:txBody>
                  <a:tcPr marL="50800" marR="50800" marT="50800" marB="50800" anchor="ctr" horzOverflow="overflow">
                    <a:solidFill>
                      <a:srgbClr val="FFFB00"/>
                    </a:solidFill>
                  </a:tcPr>
                </a:tc>
                <a:tc>
                  <a:txBody>
                    <a:bodyPr/>
                    <a:lstStyle/>
                    <a:p>
                      <a:pPr algn="ctr">
                        <a:defRPr sz="1800">
                          <a:uFillTx/>
                        </a:defRPr>
                      </a:pPr>
                      <a:r>
                        <a:rPr lang="en-GB" sz="2400" b="1" dirty="0">
                          <a:latin typeface="Helvetica"/>
                          <a:ea typeface="Helvetica"/>
                          <a:cs typeface="Helvetica"/>
                          <a:sym typeface="Helvetica"/>
                        </a:rPr>
                        <a:t>Animal</a:t>
                      </a:r>
                      <a:r>
                        <a:rPr lang="en-GB" sz="2400" b="1" baseline="0" dirty="0">
                          <a:latin typeface="Helvetica"/>
                          <a:ea typeface="Helvetica"/>
                          <a:cs typeface="Helvetica"/>
                          <a:sym typeface="Helvetica"/>
                        </a:rPr>
                        <a:t> welfare</a:t>
                      </a:r>
                      <a:endParaRPr sz="2400" b="1" dirty="0">
                        <a:latin typeface="Helvetica"/>
                        <a:ea typeface="Helvetica"/>
                        <a:cs typeface="Helvetica"/>
                        <a:sym typeface="Helvetica"/>
                      </a:endParaRPr>
                    </a:p>
                  </a:txBody>
                  <a:tcPr marL="50800" marR="50800" marT="50800" marB="50800" anchor="ctr" horzOverflow="overflow">
                    <a:solidFill>
                      <a:srgbClr val="FFFB00"/>
                    </a:solidFill>
                  </a:tcPr>
                </a:tc>
                <a:tc>
                  <a:txBody>
                    <a:bodyPr/>
                    <a:lstStyle/>
                    <a:p>
                      <a:pPr algn="ctr">
                        <a:defRPr sz="1800">
                          <a:uFillTx/>
                        </a:defRPr>
                      </a:pPr>
                      <a:r>
                        <a:rPr lang="en-GB" sz="2400" b="1" dirty="0">
                          <a:latin typeface="Helvetica"/>
                          <a:ea typeface="Helvetica"/>
                          <a:cs typeface="Helvetica"/>
                          <a:sym typeface="Helvetica"/>
                        </a:rPr>
                        <a:t>Goodies and baddies</a:t>
                      </a:r>
                      <a:endParaRPr sz="2400" b="1" dirty="0">
                        <a:latin typeface="Helvetica"/>
                        <a:ea typeface="Helvetica"/>
                        <a:cs typeface="Helvetica"/>
                        <a:sym typeface="Helvetica"/>
                      </a:endParaRPr>
                    </a:p>
                  </a:txBody>
                  <a:tcPr marL="50800" marR="50800" marT="50800" marB="50800" anchor="ctr" horzOverflow="overflow">
                    <a:solidFill>
                      <a:srgbClr val="FFFB00"/>
                    </a:solidFill>
                  </a:tcPr>
                </a:tc>
                <a:extLst>
                  <a:ext uri="{0D108BD9-81ED-4DB2-BD59-A6C34878D82A}">
                    <a16:rowId xmlns:a16="http://schemas.microsoft.com/office/drawing/2014/main" val="10000"/>
                  </a:ext>
                </a:extLst>
              </a:tr>
              <a:tr h="1983434">
                <a:tc>
                  <a:txBody>
                    <a:bodyPr/>
                    <a:lstStyle/>
                    <a:p>
                      <a:pPr algn="ctr">
                        <a:defRPr sz="1800">
                          <a:uFillTx/>
                        </a:defRPr>
                      </a:pPr>
                      <a:r>
                        <a:rPr sz="2400" dirty="0">
                          <a:sym typeface="Helvetica Light"/>
                        </a:rPr>
                        <a:t>
</a:t>
                      </a:r>
                      <a:r>
                        <a:rPr lang="en-GB" sz="2400" dirty="0">
                          <a:sym typeface="Helvetica Light"/>
                        </a:rPr>
                        <a:t>Should anyone ever be</a:t>
                      </a:r>
                      <a:r>
                        <a:rPr lang="en-GB" sz="2400" baseline="0" dirty="0">
                          <a:sym typeface="Helvetica Light"/>
                        </a:rPr>
                        <a:t> forced to fight?</a:t>
                      </a:r>
                      <a:r>
                        <a:rPr sz="2400" dirty="0">
                          <a:sym typeface="Helvetica Light"/>
                        </a:rPr>
                        <a:t>
</a:t>
                      </a:r>
                    </a:p>
                  </a:txBody>
                  <a:tcPr marL="50800" marR="50800" marT="50800" marB="50800" anchor="ctr" horzOverflow="overflow">
                    <a:solidFill>
                      <a:srgbClr val="00F900"/>
                    </a:solidFill>
                  </a:tcPr>
                </a:tc>
                <a:tc>
                  <a:txBody>
                    <a:bodyPr/>
                    <a:lstStyle/>
                    <a:p>
                      <a:pPr algn="ctr">
                        <a:defRPr sz="1800">
                          <a:uFillTx/>
                        </a:defRPr>
                      </a:pPr>
                      <a:r>
                        <a:rPr lang="en-GB" sz="2400" dirty="0">
                          <a:sym typeface="Helvetica Light"/>
                        </a:rPr>
                        <a:t>Should animals be</a:t>
                      </a:r>
                      <a:r>
                        <a:rPr lang="en-GB" sz="2400" baseline="0" dirty="0">
                          <a:sym typeface="Helvetica Light"/>
                        </a:rPr>
                        <a:t> used in war?</a:t>
                      </a:r>
                      <a:endParaRPr sz="2400" dirty="0">
                        <a:sym typeface="Helvetica Light"/>
                      </a:endParaRPr>
                    </a:p>
                  </a:txBody>
                  <a:tcPr marL="50800" marR="50800" marT="50800" marB="50800" anchor="ctr" horzOverflow="overflow">
                    <a:solidFill>
                      <a:srgbClr val="00F900"/>
                    </a:solidFill>
                  </a:tcPr>
                </a:tc>
                <a:tc>
                  <a:txBody>
                    <a:bodyPr/>
                    <a:lstStyle/>
                    <a:p>
                      <a:pPr algn="ctr">
                        <a:defRPr sz="1800">
                          <a:uFillTx/>
                        </a:defRPr>
                      </a:pPr>
                      <a:r>
                        <a:rPr lang="en-GB" sz="2400" dirty="0">
                          <a:sym typeface="Helvetica Light"/>
                        </a:rPr>
                        <a:t>Can</a:t>
                      </a:r>
                      <a:r>
                        <a:rPr lang="en-GB" sz="2400" baseline="0" dirty="0">
                          <a:sym typeface="Helvetica Light"/>
                        </a:rPr>
                        <a:t> you be a good person but fight for an evil leader?</a:t>
                      </a:r>
                      <a:endParaRPr sz="2400" dirty="0">
                        <a:sym typeface="Helvetica Light"/>
                      </a:endParaRPr>
                    </a:p>
                  </a:txBody>
                  <a:tcPr marL="50800" marR="50800" marT="50800" marB="50800" anchor="ctr" horzOverflow="overflow">
                    <a:solidFill>
                      <a:srgbClr val="00F900"/>
                    </a:solidFill>
                  </a:tcPr>
                </a:tc>
                <a:extLst>
                  <a:ext uri="{0D108BD9-81ED-4DB2-BD59-A6C34878D82A}">
                    <a16:rowId xmlns:a16="http://schemas.microsoft.com/office/drawing/2014/main" val="10001"/>
                  </a:ext>
                </a:extLst>
              </a:tr>
              <a:tr h="1628203">
                <a:tc>
                  <a:txBody>
                    <a:bodyPr/>
                    <a:lstStyle/>
                    <a:p>
                      <a:pPr algn="ctr">
                        <a:defRPr sz="1800">
                          <a:uFillTx/>
                        </a:defRPr>
                      </a:pPr>
                      <a:r>
                        <a:rPr lang="en-GB" sz="2400" dirty="0">
                          <a:sym typeface="Helvetica Light"/>
                        </a:rPr>
                        <a:t>Philosophy in role</a:t>
                      </a:r>
                      <a:endParaRPr sz="2400" dirty="0">
                        <a:sym typeface="Helvetica Light"/>
                      </a:endParaRPr>
                    </a:p>
                  </a:txBody>
                  <a:tcPr marL="50800" marR="50800" marT="50800" marB="50800" anchor="ctr" horzOverflow="overflow">
                    <a:solidFill>
                      <a:srgbClr val="00FDFF"/>
                    </a:solidFill>
                  </a:tcPr>
                </a:tc>
                <a:tc>
                  <a:txBody>
                    <a:bodyPr/>
                    <a:lstStyle/>
                    <a:p>
                      <a:pPr algn="ctr">
                        <a:defRPr sz="1800">
                          <a:uFillTx/>
                        </a:defRPr>
                      </a:pPr>
                      <a:r>
                        <a:rPr lang="en-GB" sz="2400" dirty="0">
                          <a:sym typeface="Helvetica Light"/>
                        </a:rPr>
                        <a:t>Starting Positions (2s, 4s, 8s)</a:t>
                      </a:r>
                      <a:endParaRPr sz="2400" dirty="0">
                        <a:sym typeface="Helvetica Light"/>
                      </a:endParaRPr>
                    </a:p>
                  </a:txBody>
                  <a:tcPr marL="50800" marR="50800" marT="50800" marB="50800" anchor="ctr" horzOverflow="overflow">
                    <a:solidFill>
                      <a:srgbClr val="00FDFF"/>
                    </a:solidFill>
                  </a:tcPr>
                </a:tc>
                <a:tc>
                  <a:txBody>
                    <a:bodyPr/>
                    <a:lstStyle/>
                    <a:p>
                      <a:pPr algn="ctr">
                        <a:defRPr sz="1800">
                          <a:uFillTx/>
                        </a:defRPr>
                      </a:pPr>
                      <a:r>
                        <a:rPr lang="en-GB" sz="2400" dirty="0">
                          <a:sym typeface="Helvetica Light"/>
                        </a:rPr>
                        <a:t>Vote with your feet</a:t>
                      </a:r>
                      <a:endParaRPr sz="2400" dirty="0">
                        <a:sym typeface="Helvetica Light"/>
                      </a:endParaRPr>
                    </a:p>
                  </a:txBody>
                  <a:tcPr marL="50800" marR="50800" marT="50800" marB="50800" anchor="ctr" horzOverflow="overflow">
                    <a:solidFill>
                      <a:srgbClr val="00FDFF"/>
                    </a:solidFill>
                  </a:tcPr>
                </a:tc>
                <a:extLst>
                  <a:ext uri="{0D108BD9-81ED-4DB2-BD59-A6C34878D82A}">
                    <a16:rowId xmlns:a16="http://schemas.microsoft.com/office/drawing/2014/main" val="10002"/>
                  </a:ext>
                </a:extLst>
              </a:tr>
            </a:tbl>
          </a:graphicData>
        </a:graphic>
      </p:graphicFrame>
      <p:sp>
        <p:nvSpPr>
          <p:cNvPr id="322" name="Shape 322"/>
          <p:cNvSpPr/>
          <p:nvPr/>
        </p:nvSpPr>
        <p:spPr>
          <a:xfrm>
            <a:off x="5269651" y="140971"/>
            <a:ext cx="1514004" cy="10874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400" b="1"/>
            </a:lvl1pPr>
          </a:lstStyle>
          <a:p>
            <a:r>
              <a:rPr lang="en-GB"/>
              <a:t>War</a:t>
            </a:r>
            <a:endParaRPr dirty="0"/>
          </a:p>
        </p:txBody>
      </p:sp>
      <p:sp>
        <p:nvSpPr>
          <p:cNvPr id="323" name="Shape 323"/>
          <p:cNvSpPr/>
          <p:nvPr/>
        </p:nvSpPr>
        <p:spPr>
          <a:xfrm rot="17735700">
            <a:off x="1510058" y="1809796"/>
            <a:ext cx="96545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Concept</a:t>
            </a:r>
          </a:p>
        </p:txBody>
      </p:sp>
      <p:sp>
        <p:nvSpPr>
          <p:cNvPr id="324" name="Shape 324"/>
          <p:cNvSpPr/>
          <p:nvPr/>
        </p:nvSpPr>
        <p:spPr>
          <a:xfrm rot="17735700">
            <a:off x="1416346" y="3417530"/>
            <a:ext cx="1152880"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Questions</a:t>
            </a:r>
          </a:p>
        </p:txBody>
      </p:sp>
      <p:sp>
        <p:nvSpPr>
          <p:cNvPr id="325" name="Shape 325"/>
          <p:cNvSpPr/>
          <p:nvPr/>
        </p:nvSpPr>
        <p:spPr>
          <a:xfrm rot="17735700">
            <a:off x="1582960" y="5271983"/>
            <a:ext cx="82554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t>Stimuli</a:t>
            </a:r>
          </a:p>
        </p:txBody>
      </p:sp>
      <p:pic>
        <p:nvPicPr>
          <p:cNvPr id="2" name="Picture 1"/>
          <p:cNvPicPr>
            <a:picLocks noChangeAspect="1"/>
          </p:cNvPicPr>
          <p:nvPr/>
        </p:nvPicPr>
        <p:blipFill>
          <a:blip r:embed="rId3"/>
          <a:stretch>
            <a:fillRect/>
          </a:stretch>
        </p:blipFill>
        <p:spPr>
          <a:xfrm>
            <a:off x="10295439" y="6533535"/>
            <a:ext cx="202954" cy="202954"/>
          </a:xfrm>
          <a:prstGeom prst="rect">
            <a:avLst/>
          </a:prstGeom>
        </p:spPr>
      </p:pic>
    </p:spTree>
    <p:extLst>
      <p:ext uri="{BB962C8B-B14F-4D97-AF65-F5344CB8AC3E}">
        <p14:creationId xmlns:p14="http://schemas.microsoft.com/office/powerpoint/2010/main" val="214718686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1" name="Table 321"/>
          <p:cNvGraphicFramePr/>
          <p:nvPr/>
        </p:nvGraphicFramePr>
        <p:xfrm>
          <a:off x="2419350" y="1507635"/>
          <a:ext cx="7353300" cy="4756751"/>
        </p:xfrm>
        <a:graphic>
          <a:graphicData uri="http://schemas.openxmlformats.org/drawingml/2006/table">
            <a:tbl>
              <a:tblPr/>
              <a:tblGrid>
                <a:gridCol w="2451100">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tblGrid>
              <a:tr h="1045748">
                <a:tc>
                  <a:txBody>
                    <a:bodyPr/>
                    <a:lstStyle/>
                    <a:p>
                      <a:pPr algn="ctr">
                        <a:defRPr sz="1800">
                          <a:uFillTx/>
                        </a:defRPr>
                      </a:pPr>
                      <a:r>
                        <a:rPr sz="2600" b="1">
                          <a:latin typeface="Helvetica"/>
                          <a:ea typeface="Helvetica"/>
                          <a:cs typeface="Helvetica"/>
                          <a:sym typeface="Helvetica"/>
                        </a:rPr>
                        <a:t>Children</a:t>
                      </a:r>
                    </a:p>
                  </a:txBody>
                  <a:tcPr marL="50800" marR="50800" marT="50800" marB="50800" anchor="ctr" horzOverflow="overflow">
                    <a:solidFill>
                      <a:srgbClr val="FFFB00"/>
                    </a:solidFill>
                  </a:tcPr>
                </a:tc>
                <a:tc>
                  <a:txBody>
                    <a:bodyPr/>
                    <a:lstStyle/>
                    <a:p>
                      <a:pPr algn="ctr">
                        <a:defRPr sz="1800">
                          <a:uFillTx/>
                        </a:defRPr>
                      </a:pPr>
                      <a:r>
                        <a:rPr sz="2600" b="1">
                          <a:latin typeface="Helvetica"/>
                          <a:ea typeface="Helvetica"/>
                          <a:cs typeface="Helvetica"/>
                          <a:sym typeface="Helvetica"/>
                        </a:rPr>
                        <a:t>Imagination</a:t>
                      </a:r>
                    </a:p>
                  </a:txBody>
                  <a:tcPr marL="50800" marR="50800" marT="50800" marB="50800" anchor="ctr" horzOverflow="overflow">
                    <a:solidFill>
                      <a:srgbClr val="FFFB00"/>
                    </a:solidFill>
                  </a:tcPr>
                </a:tc>
                <a:tc>
                  <a:txBody>
                    <a:bodyPr/>
                    <a:lstStyle/>
                    <a:p>
                      <a:pPr algn="ctr">
                        <a:defRPr sz="1800">
                          <a:uFillTx/>
                        </a:defRPr>
                      </a:pPr>
                      <a:r>
                        <a:rPr sz="2600" b="1">
                          <a:latin typeface="Helvetica"/>
                          <a:ea typeface="Helvetica"/>
                          <a:cs typeface="Helvetica"/>
                          <a:sym typeface="Helvetica"/>
                        </a:rPr>
                        <a:t>Play</a:t>
                      </a:r>
                    </a:p>
                  </a:txBody>
                  <a:tcPr marL="50800" marR="50800" marT="50800" marB="50800" anchor="ctr" horzOverflow="overflow">
                    <a:solidFill>
                      <a:srgbClr val="FFFB00"/>
                    </a:solidFill>
                  </a:tcPr>
                </a:tc>
                <a:extLst>
                  <a:ext uri="{0D108BD9-81ED-4DB2-BD59-A6C34878D82A}">
                    <a16:rowId xmlns:a16="http://schemas.microsoft.com/office/drawing/2014/main" val="10000"/>
                  </a:ext>
                </a:extLst>
              </a:tr>
              <a:tr h="1983434">
                <a:tc>
                  <a:txBody>
                    <a:bodyPr/>
                    <a:lstStyle/>
                    <a:p>
                      <a:pPr algn="ctr">
                        <a:defRPr sz="1800">
                          <a:uFillTx/>
                        </a:defRPr>
                      </a:pPr>
                      <a:r>
                        <a:rPr sz="2600">
                          <a:sym typeface="Helvetica Light"/>
                        </a:rPr>
                        <a:t>
What makes something ‘grown up’?
</a:t>
                      </a:r>
                    </a:p>
                  </a:txBody>
                  <a:tcPr marL="50800" marR="50800" marT="50800" marB="50800" anchor="ctr" horzOverflow="overflow">
                    <a:solidFill>
                      <a:srgbClr val="00F900"/>
                    </a:solidFill>
                  </a:tcPr>
                </a:tc>
                <a:tc>
                  <a:txBody>
                    <a:bodyPr/>
                    <a:lstStyle/>
                    <a:p>
                      <a:pPr algn="ctr">
                        <a:defRPr sz="1800">
                          <a:uFillTx/>
                        </a:defRPr>
                      </a:pPr>
                      <a:r>
                        <a:rPr sz="2600">
                          <a:sym typeface="Helvetica Light"/>
                        </a:rPr>
                        <a:t>Why do we pretend?</a:t>
                      </a:r>
                    </a:p>
                  </a:txBody>
                  <a:tcPr marL="50800" marR="50800" marT="50800" marB="50800" anchor="ctr" horzOverflow="overflow">
                    <a:solidFill>
                      <a:srgbClr val="00F900"/>
                    </a:solidFill>
                  </a:tcPr>
                </a:tc>
                <a:tc>
                  <a:txBody>
                    <a:bodyPr/>
                    <a:lstStyle/>
                    <a:p>
                      <a:pPr algn="ctr">
                        <a:defRPr sz="1800">
                          <a:uFillTx/>
                        </a:defRPr>
                      </a:pPr>
                      <a:r>
                        <a:rPr sz="2600" dirty="0">
                          <a:sym typeface="Helvetica Light"/>
                        </a:rPr>
                        <a:t>Would it be dull to play forever?</a:t>
                      </a:r>
                    </a:p>
                  </a:txBody>
                  <a:tcPr marL="50800" marR="50800" marT="50800" marB="50800" anchor="ctr" horzOverflow="overflow">
                    <a:solidFill>
                      <a:srgbClr val="00F900"/>
                    </a:solidFill>
                  </a:tcPr>
                </a:tc>
                <a:extLst>
                  <a:ext uri="{0D108BD9-81ED-4DB2-BD59-A6C34878D82A}">
                    <a16:rowId xmlns:a16="http://schemas.microsoft.com/office/drawing/2014/main" val="10001"/>
                  </a:ext>
                </a:extLst>
              </a:tr>
              <a:tr h="1628203">
                <a:tc>
                  <a:txBody>
                    <a:bodyPr/>
                    <a:lstStyle/>
                    <a:p>
                      <a:pPr algn="ctr">
                        <a:defRPr sz="1800">
                          <a:uFillTx/>
                        </a:defRPr>
                      </a:pPr>
                      <a:r>
                        <a:rPr sz="2300">
                          <a:sym typeface="Helvetica Light"/>
                        </a:rPr>
                        <a:t>Bringing in a children’s toy and an adult gadget</a:t>
                      </a:r>
                    </a:p>
                  </a:txBody>
                  <a:tcPr marL="50800" marR="50800" marT="50800" marB="50800" anchor="ctr" horzOverflow="overflow">
                    <a:solidFill>
                      <a:srgbClr val="00FDFF"/>
                    </a:solidFill>
                  </a:tcPr>
                </a:tc>
                <a:tc>
                  <a:txBody>
                    <a:bodyPr/>
                    <a:lstStyle/>
                    <a:p>
                      <a:pPr algn="ctr">
                        <a:defRPr sz="1800">
                          <a:uFillTx/>
                        </a:defRPr>
                      </a:pPr>
                      <a:r>
                        <a:rPr sz="2600">
                          <a:sym typeface="Helvetica Light"/>
                        </a:rPr>
                        <a:t>Story of a boy who couldn’t pretend</a:t>
                      </a:r>
                    </a:p>
                  </a:txBody>
                  <a:tcPr marL="50800" marR="50800" marT="50800" marB="50800" anchor="ctr" horzOverflow="overflow">
                    <a:solidFill>
                      <a:srgbClr val="00FDFF"/>
                    </a:solidFill>
                  </a:tcPr>
                </a:tc>
                <a:tc>
                  <a:txBody>
                    <a:bodyPr/>
                    <a:lstStyle/>
                    <a:p>
                      <a:pPr algn="ctr">
                        <a:defRPr sz="1800">
                          <a:uFillTx/>
                        </a:defRPr>
                      </a:pPr>
                      <a:r>
                        <a:rPr sz="1700" dirty="0">
                          <a:sym typeface="Helvetica Light"/>
                        </a:rPr>
                        <a:t>Peter Pan and the lost boys</a:t>
                      </a:r>
                    </a:p>
                  </a:txBody>
                  <a:tcPr marL="50800" marR="50800" marT="50800" marB="50800" anchor="ctr" horzOverflow="overflow">
                    <a:solidFill>
                      <a:srgbClr val="00FDFF"/>
                    </a:solidFill>
                  </a:tcPr>
                </a:tc>
                <a:extLst>
                  <a:ext uri="{0D108BD9-81ED-4DB2-BD59-A6C34878D82A}">
                    <a16:rowId xmlns:a16="http://schemas.microsoft.com/office/drawing/2014/main" val="10002"/>
                  </a:ext>
                </a:extLst>
              </a:tr>
            </a:tbl>
          </a:graphicData>
        </a:graphic>
      </p:graphicFrame>
      <p:sp>
        <p:nvSpPr>
          <p:cNvPr id="322" name="Shape 322"/>
          <p:cNvSpPr/>
          <p:nvPr/>
        </p:nvSpPr>
        <p:spPr>
          <a:xfrm>
            <a:off x="5120283" y="163273"/>
            <a:ext cx="1586203" cy="10874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b="1"/>
            </a:lvl1pPr>
          </a:lstStyle>
          <a:p>
            <a:r>
              <a:rPr dirty="0"/>
              <a:t>Toys</a:t>
            </a:r>
          </a:p>
        </p:txBody>
      </p:sp>
      <p:sp>
        <p:nvSpPr>
          <p:cNvPr id="323" name="Shape 323"/>
          <p:cNvSpPr/>
          <p:nvPr/>
        </p:nvSpPr>
        <p:spPr>
          <a:xfrm rot="17735700">
            <a:off x="1510058" y="1809796"/>
            <a:ext cx="96545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Concept</a:t>
            </a:r>
          </a:p>
        </p:txBody>
      </p:sp>
      <p:sp>
        <p:nvSpPr>
          <p:cNvPr id="324" name="Shape 324"/>
          <p:cNvSpPr/>
          <p:nvPr/>
        </p:nvSpPr>
        <p:spPr>
          <a:xfrm rot="17735700">
            <a:off x="1416346" y="3417530"/>
            <a:ext cx="115288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Questions</a:t>
            </a:r>
          </a:p>
        </p:txBody>
      </p:sp>
      <p:sp>
        <p:nvSpPr>
          <p:cNvPr id="325" name="Shape 325"/>
          <p:cNvSpPr/>
          <p:nvPr/>
        </p:nvSpPr>
        <p:spPr>
          <a:xfrm rot="17735700">
            <a:off x="1582960" y="5271983"/>
            <a:ext cx="82554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Stimuli</a:t>
            </a:r>
          </a:p>
        </p:txBody>
      </p:sp>
      <p:pic>
        <p:nvPicPr>
          <p:cNvPr id="2" name="Picture 1"/>
          <p:cNvPicPr>
            <a:picLocks noChangeAspect="1"/>
          </p:cNvPicPr>
          <p:nvPr/>
        </p:nvPicPr>
        <p:blipFill>
          <a:blip r:embed="rId3"/>
          <a:stretch>
            <a:fillRect/>
          </a:stretch>
        </p:blipFill>
        <p:spPr>
          <a:xfrm>
            <a:off x="10295439" y="6533535"/>
            <a:ext cx="202954" cy="202954"/>
          </a:xfrm>
          <a:prstGeom prst="rect">
            <a:avLst/>
          </a:prstGeom>
        </p:spPr>
      </p:pic>
    </p:spTree>
    <p:extLst>
      <p:ext uri="{BB962C8B-B14F-4D97-AF65-F5344CB8AC3E}">
        <p14:creationId xmlns:p14="http://schemas.microsoft.com/office/powerpoint/2010/main" val="141883253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341"/>
          <p:cNvGraphicFramePr/>
          <p:nvPr/>
        </p:nvGraphicFramePr>
        <p:xfrm>
          <a:off x="2419350" y="1507635"/>
          <a:ext cx="7353300" cy="4756751"/>
        </p:xfrm>
        <a:graphic>
          <a:graphicData uri="http://schemas.openxmlformats.org/drawingml/2006/table">
            <a:tbl>
              <a:tblPr/>
              <a:tblGrid>
                <a:gridCol w="2451100">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tblGrid>
              <a:tr h="1045748">
                <a:tc>
                  <a:txBody>
                    <a:bodyPr/>
                    <a:lstStyle/>
                    <a:p>
                      <a:pPr algn="ctr">
                        <a:defRPr sz="1800">
                          <a:uFillTx/>
                        </a:defRPr>
                      </a:pPr>
                      <a:r>
                        <a:rPr sz="2600" b="1" dirty="0">
                          <a:latin typeface="Helvetica"/>
                          <a:ea typeface="Helvetica"/>
                          <a:cs typeface="Helvetica"/>
                          <a:sym typeface="Helvetica"/>
                        </a:rPr>
                        <a:t>Safety</a:t>
                      </a:r>
                    </a:p>
                  </a:txBody>
                  <a:tcPr marL="50800" marR="50800" marT="50800" marB="50800" anchor="ctr" horzOverflow="overflow">
                    <a:solidFill>
                      <a:srgbClr val="FFFB00"/>
                    </a:solidFill>
                  </a:tcPr>
                </a:tc>
                <a:tc>
                  <a:txBody>
                    <a:bodyPr/>
                    <a:lstStyle/>
                    <a:p>
                      <a:pPr algn="ctr">
                        <a:defRPr sz="1800">
                          <a:uFillTx/>
                        </a:defRPr>
                      </a:pPr>
                      <a:r>
                        <a:rPr sz="2600" b="1">
                          <a:latin typeface="Helvetica"/>
                          <a:ea typeface="Helvetica"/>
                          <a:cs typeface="Helvetica"/>
                          <a:sym typeface="Helvetica"/>
                        </a:rPr>
                        <a:t>Pollution</a:t>
                      </a:r>
                    </a:p>
                  </a:txBody>
                  <a:tcPr marL="50800" marR="50800" marT="50800" marB="50800" anchor="ctr" horzOverflow="overflow">
                    <a:solidFill>
                      <a:srgbClr val="FFFB00"/>
                    </a:solidFill>
                  </a:tcPr>
                </a:tc>
                <a:tc>
                  <a:txBody>
                    <a:bodyPr/>
                    <a:lstStyle/>
                    <a:p>
                      <a:pPr algn="ctr">
                        <a:defRPr sz="1800">
                          <a:uFillTx/>
                        </a:defRPr>
                      </a:pPr>
                      <a:r>
                        <a:rPr sz="2600" b="1">
                          <a:latin typeface="Helvetica"/>
                          <a:ea typeface="Helvetica"/>
                          <a:cs typeface="Helvetica"/>
                          <a:sym typeface="Helvetica"/>
                        </a:rPr>
                        <a:t>Water cycle</a:t>
                      </a:r>
                    </a:p>
                  </a:txBody>
                  <a:tcPr marL="50800" marR="50800" marT="50800" marB="50800" anchor="ctr" horzOverflow="overflow">
                    <a:solidFill>
                      <a:srgbClr val="FFFB00"/>
                    </a:solidFill>
                  </a:tcPr>
                </a:tc>
                <a:extLst>
                  <a:ext uri="{0D108BD9-81ED-4DB2-BD59-A6C34878D82A}">
                    <a16:rowId xmlns:a16="http://schemas.microsoft.com/office/drawing/2014/main" val="10000"/>
                  </a:ext>
                </a:extLst>
              </a:tr>
              <a:tr h="1983434">
                <a:tc>
                  <a:txBody>
                    <a:bodyPr/>
                    <a:lstStyle/>
                    <a:p>
                      <a:pPr algn="ctr">
                        <a:defRPr sz="1800">
                          <a:uFillTx/>
                        </a:defRPr>
                      </a:pPr>
                      <a:endParaRPr lang="en-GB" sz="2600" dirty="0">
                        <a:sym typeface="Helvetica Light"/>
                      </a:endParaRPr>
                    </a:p>
                    <a:p>
                      <a:pPr algn="ctr">
                        <a:defRPr sz="1800">
                          <a:uFillTx/>
                        </a:defRPr>
                      </a:pPr>
                      <a:r>
                        <a:rPr sz="2600" dirty="0">
                          <a:sym typeface="Helvetica Light"/>
                        </a:rPr>
                        <a:t>Should you be allowed to settle near a river?
</a:t>
                      </a:r>
                    </a:p>
                  </a:txBody>
                  <a:tcPr marL="50800" marR="50800" marT="50800" marB="50800" anchor="ctr" horzOverflow="overflow">
                    <a:solidFill>
                      <a:srgbClr val="00F900"/>
                    </a:solidFill>
                  </a:tcPr>
                </a:tc>
                <a:tc>
                  <a:txBody>
                    <a:bodyPr/>
                    <a:lstStyle/>
                    <a:p>
                      <a:pPr algn="ctr">
                        <a:defRPr sz="1800">
                          <a:uFillTx/>
                        </a:defRPr>
                      </a:pPr>
                      <a:r>
                        <a:rPr sz="2600">
                          <a:sym typeface="Helvetica Light"/>
                        </a:rPr>
                        <a:t>Who is responsible for keeping rivers clean?</a:t>
                      </a:r>
                    </a:p>
                  </a:txBody>
                  <a:tcPr marL="50800" marR="50800" marT="50800" marB="50800" anchor="ctr" horzOverflow="overflow">
                    <a:solidFill>
                      <a:srgbClr val="00F900"/>
                    </a:solidFill>
                  </a:tcPr>
                </a:tc>
                <a:tc>
                  <a:txBody>
                    <a:bodyPr/>
                    <a:lstStyle/>
                    <a:p>
                      <a:pPr algn="ctr">
                        <a:defRPr sz="1800">
                          <a:uFillTx/>
                        </a:defRPr>
                      </a:pPr>
                      <a:r>
                        <a:rPr sz="2600">
                          <a:sym typeface="Helvetica Light"/>
                        </a:rPr>
                        <a:t>Where does the water cycle begin?</a:t>
                      </a:r>
                    </a:p>
                  </a:txBody>
                  <a:tcPr marL="50800" marR="50800" marT="50800" marB="50800" anchor="ctr" horzOverflow="overflow">
                    <a:solidFill>
                      <a:srgbClr val="00F900"/>
                    </a:solidFill>
                  </a:tcPr>
                </a:tc>
                <a:extLst>
                  <a:ext uri="{0D108BD9-81ED-4DB2-BD59-A6C34878D82A}">
                    <a16:rowId xmlns:a16="http://schemas.microsoft.com/office/drawing/2014/main" val="10001"/>
                  </a:ext>
                </a:extLst>
              </a:tr>
              <a:tr h="1628203">
                <a:tc>
                  <a:txBody>
                    <a:bodyPr/>
                    <a:lstStyle/>
                    <a:p>
                      <a:pPr algn="ctr">
                        <a:defRPr sz="1800">
                          <a:uFillTx/>
                        </a:defRPr>
                      </a:pPr>
                      <a:r>
                        <a:rPr sz="2000" dirty="0">
                          <a:sym typeface="Helvetica Light"/>
                        </a:rPr>
                        <a:t>Newsclip before/after flood</a:t>
                      </a:r>
                    </a:p>
                  </a:txBody>
                  <a:tcPr marL="50800" marR="50800" marT="50800" marB="50800" anchor="ctr" horzOverflow="overflow">
                    <a:solidFill>
                      <a:srgbClr val="00FDFF"/>
                    </a:solidFill>
                  </a:tcPr>
                </a:tc>
                <a:tc>
                  <a:txBody>
                    <a:bodyPr/>
                    <a:lstStyle/>
                    <a:p>
                      <a:pPr algn="ctr">
                        <a:defRPr sz="1800">
                          <a:uFillTx/>
                        </a:defRPr>
                      </a:pPr>
                      <a:r>
                        <a:rPr sz="2600">
                          <a:sym typeface="Helvetica Light"/>
                        </a:rPr>
                        <a:t>Pictures of polluted waters</a:t>
                      </a:r>
                    </a:p>
                  </a:txBody>
                  <a:tcPr marL="50800" marR="50800" marT="50800" marB="50800" anchor="ctr" horzOverflow="overflow">
                    <a:solidFill>
                      <a:srgbClr val="00FDFF"/>
                    </a:solidFill>
                  </a:tcPr>
                </a:tc>
                <a:tc>
                  <a:txBody>
                    <a:bodyPr/>
                    <a:lstStyle/>
                    <a:p>
                      <a:pPr algn="ctr">
                        <a:defRPr sz="1800">
                          <a:uFillTx/>
                        </a:defRPr>
                      </a:pPr>
                      <a:r>
                        <a:rPr sz="2100" dirty="0">
                          <a:sym typeface="Helvetica Light"/>
                        </a:rPr>
                        <a:t>Act out the water cycle</a:t>
                      </a:r>
                    </a:p>
                  </a:txBody>
                  <a:tcPr marL="50800" marR="50800" marT="50800" marB="50800" anchor="ctr" horzOverflow="overflow">
                    <a:solidFill>
                      <a:srgbClr val="00FDFF"/>
                    </a:solidFill>
                  </a:tcPr>
                </a:tc>
                <a:extLst>
                  <a:ext uri="{0D108BD9-81ED-4DB2-BD59-A6C34878D82A}">
                    <a16:rowId xmlns:a16="http://schemas.microsoft.com/office/drawing/2014/main" val="10002"/>
                  </a:ext>
                </a:extLst>
              </a:tr>
            </a:tbl>
          </a:graphicData>
        </a:graphic>
      </p:graphicFrame>
      <p:sp>
        <p:nvSpPr>
          <p:cNvPr id="342" name="Shape 342"/>
          <p:cNvSpPr/>
          <p:nvPr/>
        </p:nvSpPr>
        <p:spPr>
          <a:xfrm>
            <a:off x="4638874" y="180948"/>
            <a:ext cx="2168863" cy="10874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b="1"/>
            </a:lvl1pPr>
          </a:lstStyle>
          <a:p>
            <a:r>
              <a:t>Rivers</a:t>
            </a:r>
          </a:p>
        </p:txBody>
      </p:sp>
      <p:sp>
        <p:nvSpPr>
          <p:cNvPr id="343" name="Shape 343"/>
          <p:cNvSpPr/>
          <p:nvPr/>
        </p:nvSpPr>
        <p:spPr>
          <a:xfrm rot="17735700">
            <a:off x="1510058" y="1809796"/>
            <a:ext cx="96545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Concept</a:t>
            </a:r>
          </a:p>
        </p:txBody>
      </p:sp>
      <p:sp>
        <p:nvSpPr>
          <p:cNvPr id="344" name="Shape 344"/>
          <p:cNvSpPr/>
          <p:nvPr/>
        </p:nvSpPr>
        <p:spPr>
          <a:xfrm rot="17735700">
            <a:off x="1416346" y="3417530"/>
            <a:ext cx="115288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Questions</a:t>
            </a:r>
          </a:p>
        </p:txBody>
      </p:sp>
      <p:sp>
        <p:nvSpPr>
          <p:cNvPr id="345" name="Shape 345"/>
          <p:cNvSpPr/>
          <p:nvPr/>
        </p:nvSpPr>
        <p:spPr>
          <a:xfrm rot="17735700">
            <a:off x="1582960" y="5271983"/>
            <a:ext cx="82554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Stimuli</a:t>
            </a:r>
          </a:p>
        </p:txBody>
      </p:sp>
    </p:spTree>
    <p:extLst>
      <p:ext uri="{BB962C8B-B14F-4D97-AF65-F5344CB8AC3E}">
        <p14:creationId xmlns:p14="http://schemas.microsoft.com/office/powerpoint/2010/main" val="170526279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48">
            <a:extLst>
              <a:ext uri="{FF2B5EF4-FFF2-40B4-BE49-F238E27FC236}">
                <a16:creationId xmlns:a16="http://schemas.microsoft.com/office/drawing/2014/main" id="{6D7BDD0C-E96C-B44A-9DB9-94E6FE974B41}"/>
              </a:ext>
            </a:extLst>
          </p:cNvPr>
          <p:cNvSpPr txBox="1">
            <a:spLocks/>
          </p:cNvSpPr>
          <p:nvPr/>
        </p:nvSpPr>
        <p:spPr>
          <a:xfrm>
            <a:off x="1890713" y="0"/>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WEIGHT</a:t>
            </a:r>
          </a:p>
        </p:txBody>
      </p:sp>
      <p:sp>
        <p:nvSpPr>
          <p:cNvPr id="5" name="Shape 148">
            <a:extLst>
              <a:ext uri="{FF2B5EF4-FFF2-40B4-BE49-F238E27FC236}">
                <a16:creationId xmlns:a16="http://schemas.microsoft.com/office/drawing/2014/main" id="{C9DB867C-3504-0346-AAB9-86FCF92C60E5}"/>
              </a:ext>
            </a:extLst>
          </p:cNvPr>
          <p:cNvSpPr txBox="1">
            <a:spLocks/>
          </p:cNvSpPr>
          <p:nvPr/>
        </p:nvSpPr>
        <p:spPr>
          <a:xfrm>
            <a:off x="469975" y="2716306"/>
            <a:ext cx="1125205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buNone/>
              <a:defRPr sz="3600"/>
            </a:pPr>
            <a:r>
              <a:rPr lang="en-US" sz="3600" b="1" dirty="0">
                <a:solidFill>
                  <a:srgbClr val="FF0000"/>
                </a:solidFill>
                <a:latin typeface="Ebrima" charset="0"/>
                <a:ea typeface="Ebrima" charset="0"/>
                <a:cs typeface="Ebrima" charset="0"/>
              </a:rPr>
              <a:t>Playful</a:t>
            </a:r>
            <a:r>
              <a:rPr lang="en-US" sz="3600" b="1" dirty="0">
                <a:latin typeface="Ebrima" charset="0"/>
                <a:ea typeface="Ebrima" charset="0"/>
                <a:cs typeface="Ebrima" charset="0"/>
              </a:rPr>
              <a:t> – If you were completely free to do anything you wanted, what would you do?</a:t>
            </a:r>
          </a:p>
          <a:p>
            <a:pPr marL="0" indent="0">
              <a:buNone/>
              <a:defRPr sz="3600"/>
            </a:pPr>
            <a:endParaRPr lang="en-US" sz="2400" b="1" dirty="0">
              <a:latin typeface="Ebrima" charset="0"/>
              <a:ea typeface="Ebrima" charset="0"/>
              <a:cs typeface="Ebrima" charset="0"/>
            </a:endParaRPr>
          </a:p>
          <a:p>
            <a:pPr marL="0" indent="0">
              <a:buNone/>
              <a:defRPr sz="3600"/>
            </a:pPr>
            <a:r>
              <a:rPr lang="en-US" sz="3600" b="1" dirty="0">
                <a:solidFill>
                  <a:srgbClr val="FF0000"/>
                </a:solidFill>
                <a:latin typeface="Ebrima" charset="0"/>
                <a:ea typeface="Ebrima" charset="0"/>
                <a:cs typeface="Ebrima" charset="0"/>
              </a:rPr>
              <a:t>Safe</a:t>
            </a:r>
            <a:r>
              <a:rPr lang="en-US" sz="3600" b="1" dirty="0">
                <a:latin typeface="Ebrima" charset="0"/>
                <a:ea typeface="Ebrima" charset="0"/>
                <a:cs typeface="Ebrima" charset="0"/>
              </a:rPr>
              <a:t> – Would you be more free if there were no rules? </a:t>
            </a:r>
          </a:p>
          <a:p>
            <a:pPr marL="0" indent="0">
              <a:buNone/>
              <a:defRPr sz="3600"/>
            </a:pPr>
            <a:endParaRPr lang="en-US" sz="2400" b="1" dirty="0">
              <a:latin typeface="Ebrima" charset="0"/>
              <a:ea typeface="Ebrima" charset="0"/>
              <a:cs typeface="Ebrima" charset="0"/>
            </a:endParaRPr>
          </a:p>
          <a:p>
            <a:pPr marL="0" indent="0">
              <a:buNone/>
              <a:defRPr sz="3600"/>
            </a:pPr>
            <a:r>
              <a:rPr lang="en-US" sz="3600" b="1" dirty="0">
                <a:solidFill>
                  <a:srgbClr val="FF0000"/>
                </a:solidFill>
                <a:latin typeface="Ebrima" charset="0"/>
                <a:ea typeface="Ebrima" charset="0"/>
                <a:cs typeface="Ebrima" charset="0"/>
              </a:rPr>
              <a:t>Serious</a:t>
            </a:r>
            <a:r>
              <a:rPr lang="en-US" sz="3600" b="1" dirty="0">
                <a:latin typeface="Ebrima" charset="0"/>
                <a:ea typeface="Ebrima" charset="0"/>
                <a:cs typeface="Ebrima" charset="0"/>
              </a:rPr>
              <a:t> – Who are more free, children or adults?</a:t>
            </a:r>
          </a:p>
          <a:p>
            <a:pPr marL="0" indent="0">
              <a:buNone/>
              <a:defRPr sz="3600"/>
            </a:pPr>
            <a:endParaRPr lang="en-US" sz="2400" b="1" dirty="0">
              <a:latin typeface="Ebrima" charset="0"/>
              <a:ea typeface="Ebrima" charset="0"/>
              <a:cs typeface="Ebrima" charset="0"/>
            </a:endParaRPr>
          </a:p>
          <a:p>
            <a:pPr marL="0" indent="0">
              <a:buNone/>
              <a:defRPr sz="3600"/>
            </a:pPr>
            <a:r>
              <a:rPr lang="en-US" sz="3600" b="1" dirty="0">
                <a:solidFill>
                  <a:srgbClr val="FF0000"/>
                </a:solidFill>
                <a:latin typeface="Ebrima" charset="0"/>
                <a:ea typeface="Ebrima" charset="0"/>
                <a:cs typeface="Ebrima" charset="0"/>
              </a:rPr>
              <a:t>Weighty</a:t>
            </a:r>
            <a:r>
              <a:rPr lang="en-US" sz="3600" b="1" dirty="0">
                <a:latin typeface="Ebrima" charset="0"/>
                <a:ea typeface="Ebrima" charset="0"/>
                <a:cs typeface="Ebrima" charset="0"/>
              </a:rPr>
              <a:t> – Is freedom more important than safety?</a:t>
            </a:r>
          </a:p>
        </p:txBody>
      </p:sp>
      <p:sp>
        <p:nvSpPr>
          <p:cNvPr id="6" name="TextBox 5">
            <a:extLst>
              <a:ext uri="{FF2B5EF4-FFF2-40B4-BE49-F238E27FC236}">
                <a16:creationId xmlns:a16="http://schemas.microsoft.com/office/drawing/2014/main" id="{5431638E-8F01-1805-F807-A392E161E2BA}"/>
              </a:ext>
            </a:extLst>
          </p:cNvPr>
          <p:cNvSpPr txBox="1"/>
          <p:nvPr/>
        </p:nvSpPr>
        <p:spPr>
          <a:xfrm>
            <a:off x="3039035" y="15733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578984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8D264-A7BF-21EE-C736-F502E1FA073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B4FCBB6-6B31-96E2-160D-88923DCBD73D}"/>
              </a:ext>
            </a:extLst>
          </p:cNvPr>
          <p:cNvSpPr>
            <a:spLocks noGrp="1"/>
          </p:cNvSpPr>
          <p:nvPr>
            <p:ph type="body" idx="1"/>
          </p:nvPr>
        </p:nvSpPr>
        <p:spPr>
          <a:xfrm>
            <a:off x="728134" y="2513831"/>
            <a:ext cx="11463866" cy="4623945"/>
          </a:xfrm>
        </p:spPr>
        <p:txBody>
          <a:bodyPr>
            <a:normAutofit/>
          </a:bodyPr>
          <a:lstStyle/>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Questions can be placed as issues for a range of different people .</a:t>
            </a:r>
          </a:p>
        </p:txBody>
      </p:sp>
      <p:pic>
        <p:nvPicPr>
          <p:cNvPr id="34820" name="Picture 4" descr="UK's Leading Provider of in-school P4C Training | The Philosophy Man">
            <a:extLst>
              <a:ext uri="{FF2B5EF4-FFF2-40B4-BE49-F238E27FC236}">
                <a16:creationId xmlns:a16="http://schemas.microsoft.com/office/drawing/2014/main" id="{5CB23836-521D-1023-51AD-2DA8986E6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378" y="8091"/>
            <a:ext cx="1752118" cy="22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1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374276" y="2602182"/>
            <a:ext cx="11443447"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buNone/>
              <a:defRPr sz="3600"/>
            </a:pPr>
            <a:r>
              <a:rPr lang="en-GB" sz="3000" b="1" dirty="0">
                <a:latin typeface="Ebrima" charset="0"/>
                <a:ea typeface="Ebrima" charset="0"/>
                <a:cs typeface="Ebrima" charset="0"/>
              </a:rPr>
              <a:t>You personally – Which three freedoms matter most to you?</a:t>
            </a:r>
          </a:p>
          <a:p>
            <a:pPr marL="0" indent="0">
              <a:buNone/>
              <a:defRPr sz="3600"/>
            </a:pPr>
            <a:endParaRPr lang="en-GB" sz="3000" b="1" dirty="0">
              <a:latin typeface="Ebrima" charset="0"/>
              <a:ea typeface="Ebrima" charset="0"/>
              <a:cs typeface="Ebrima" charset="0"/>
            </a:endParaRPr>
          </a:p>
          <a:p>
            <a:pPr marL="0" indent="0">
              <a:buNone/>
              <a:defRPr sz="3600"/>
            </a:pPr>
            <a:r>
              <a:rPr lang="en-GB" sz="3000" b="1" dirty="0">
                <a:latin typeface="Ebrima" charset="0"/>
                <a:ea typeface="Ebrima" charset="0"/>
                <a:cs typeface="Ebrima" charset="0"/>
              </a:rPr>
              <a:t>Generic – Can anyone be completely free?</a:t>
            </a:r>
          </a:p>
          <a:p>
            <a:pPr marL="0" indent="0">
              <a:buNone/>
              <a:defRPr sz="3600"/>
            </a:pPr>
            <a:endParaRPr lang="en-GB" sz="3000" b="1" dirty="0">
              <a:latin typeface="Ebrima" charset="0"/>
              <a:ea typeface="Ebrima" charset="0"/>
              <a:cs typeface="Ebrima" charset="0"/>
            </a:endParaRPr>
          </a:p>
          <a:p>
            <a:pPr marL="0" indent="0">
              <a:buNone/>
              <a:defRPr sz="3600"/>
            </a:pPr>
            <a:r>
              <a:rPr lang="en-GB" sz="3000" b="1" dirty="0">
                <a:latin typeface="Ebrima" charset="0"/>
                <a:ea typeface="Ebrima" charset="0"/>
                <a:cs typeface="Ebrima" charset="0"/>
              </a:rPr>
              <a:t>A role/job – How can teachers make children more free?</a:t>
            </a:r>
          </a:p>
          <a:p>
            <a:pPr marL="0" indent="0">
              <a:buNone/>
              <a:defRPr sz="3600"/>
            </a:pPr>
            <a:endParaRPr lang="en-GB" sz="3000" b="1" dirty="0">
              <a:latin typeface="Ebrima" charset="0"/>
              <a:ea typeface="Ebrima" charset="0"/>
              <a:cs typeface="Ebrima" charset="0"/>
            </a:endParaRPr>
          </a:p>
          <a:p>
            <a:pPr marL="0" indent="0">
              <a:buNone/>
              <a:defRPr sz="3600"/>
            </a:pPr>
            <a:r>
              <a:rPr lang="en-GB" sz="3000" b="1" dirty="0">
                <a:latin typeface="Ebrima" charset="0"/>
                <a:ea typeface="Ebrima" charset="0"/>
                <a:cs typeface="Ebrima" charset="0"/>
              </a:rPr>
              <a:t>Fictional character – Is Private Peaceful free in his last hours?</a:t>
            </a:r>
          </a:p>
          <a:p>
            <a:pPr marL="0" indent="0">
              <a:buNone/>
              <a:defRPr sz="3600"/>
            </a:pPr>
            <a:endParaRPr lang="en-GB" sz="3000" b="1" dirty="0">
              <a:latin typeface="Ebrima" charset="0"/>
              <a:ea typeface="Ebrima" charset="0"/>
              <a:cs typeface="Ebrima" charset="0"/>
            </a:endParaRPr>
          </a:p>
          <a:p>
            <a:pPr marL="0" indent="0">
              <a:buNone/>
              <a:defRPr sz="3600"/>
            </a:pPr>
            <a:r>
              <a:rPr lang="en-GB" sz="3000" b="1" dirty="0">
                <a:latin typeface="Ebrima" charset="0"/>
                <a:ea typeface="Ebrima" charset="0"/>
                <a:cs typeface="Ebrima" charset="0"/>
              </a:rPr>
              <a:t>Society – What is more unstable, a free society or an unfree society?</a:t>
            </a:r>
          </a:p>
        </p:txBody>
      </p:sp>
      <p:sp>
        <p:nvSpPr>
          <p:cNvPr id="3" name="Shape 148"/>
          <p:cNvSpPr txBox="1">
            <a:spLocks/>
          </p:cNvSpPr>
          <p:nvPr/>
        </p:nvSpPr>
        <p:spPr>
          <a:xfrm>
            <a:off x="2001427" y="100013"/>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PERSON</a:t>
            </a:r>
          </a:p>
        </p:txBody>
      </p:sp>
    </p:spTree>
    <p:extLst>
      <p:ext uri="{BB962C8B-B14F-4D97-AF65-F5344CB8AC3E}">
        <p14:creationId xmlns:p14="http://schemas.microsoft.com/office/powerpoint/2010/main" val="10250196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77AB9-C750-1132-AF44-55B9C8140BB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2F12178-0874-3DDC-A7F8-3D6302BA4C61}"/>
              </a:ext>
            </a:extLst>
          </p:cNvPr>
          <p:cNvSpPr>
            <a:spLocks noGrp="1"/>
          </p:cNvSpPr>
          <p:nvPr>
            <p:ph type="body" idx="1"/>
          </p:nvPr>
        </p:nvSpPr>
        <p:spPr>
          <a:xfrm>
            <a:off x="728134" y="2513831"/>
            <a:ext cx="11463866" cy="4623945"/>
          </a:xfrm>
        </p:spPr>
        <p:txBody>
          <a:bodyPr>
            <a:normAutofit/>
          </a:bodyPr>
          <a:lstStyle/>
          <a:p>
            <a:pPr algn="ctr"/>
            <a:endParaRPr lang="en-US" sz="4400" dirty="0">
              <a:latin typeface="KG Blank Space Solid" panose="02000000000000000000" pitchFamily="2" charset="77"/>
            </a:endParaRPr>
          </a:p>
          <a:p>
            <a:pPr algn="ctr"/>
            <a:r>
              <a:rPr lang="en-US" sz="4400" dirty="0">
                <a:latin typeface="KG Blank Space Solid" panose="02000000000000000000" pitchFamily="2" charset="77"/>
              </a:rPr>
              <a:t>They can involve looking at an issue</a:t>
            </a:r>
          </a:p>
          <a:p>
            <a:pPr algn="ctr"/>
            <a:r>
              <a:rPr lang="en-US" sz="4400" dirty="0">
                <a:latin typeface="KG Blank Space Solid" panose="02000000000000000000" pitchFamily="2" charset="77"/>
              </a:rPr>
              <a:t>through a wide range of </a:t>
            </a:r>
          </a:p>
          <a:p>
            <a:pPr algn="ctr"/>
            <a:r>
              <a:rPr lang="en-US" sz="4400" dirty="0">
                <a:latin typeface="KG Blank Space Solid" panose="02000000000000000000" pitchFamily="2" charset="77"/>
              </a:rPr>
              <a:t>philosophical lenses.</a:t>
            </a:r>
          </a:p>
        </p:txBody>
      </p:sp>
      <p:pic>
        <p:nvPicPr>
          <p:cNvPr id="34820" name="Picture 4" descr="UK's Leading Provider of in-school P4C Training | The Philosophy Man">
            <a:extLst>
              <a:ext uri="{FF2B5EF4-FFF2-40B4-BE49-F238E27FC236}">
                <a16:creationId xmlns:a16="http://schemas.microsoft.com/office/drawing/2014/main" id="{3CB53FE8-B523-05E4-A962-C00E10761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378" y="8091"/>
            <a:ext cx="1752118" cy="22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7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1524000" y="35705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US" sz="30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p:txBody>
      </p:sp>
      <p:sp>
        <p:nvSpPr>
          <p:cNvPr id="3" name="Shape 148"/>
          <p:cNvSpPr txBox="1">
            <a:spLocks/>
          </p:cNvSpPr>
          <p:nvPr/>
        </p:nvSpPr>
        <p:spPr>
          <a:xfrm>
            <a:off x="2001427" y="548787"/>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LENSE</a:t>
            </a:r>
          </a:p>
        </p:txBody>
      </p:sp>
      <p:sp>
        <p:nvSpPr>
          <p:cNvPr id="5" name="Shape 148">
            <a:extLst>
              <a:ext uri="{FF2B5EF4-FFF2-40B4-BE49-F238E27FC236}">
                <a16:creationId xmlns:a16="http://schemas.microsoft.com/office/drawing/2014/main" id="{93B66690-1466-FA45-913F-1CC82C606CF6}"/>
              </a:ext>
            </a:extLst>
          </p:cNvPr>
          <p:cNvSpPr txBox="1">
            <a:spLocks/>
          </p:cNvSpPr>
          <p:nvPr/>
        </p:nvSpPr>
        <p:spPr>
          <a:xfrm>
            <a:off x="1676400" y="37229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Conceptual – meaning </a:t>
            </a:r>
          </a:p>
          <a:p>
            <a:pPr marL="0" indent="0" algn="ctr">
              <a:buNone/>
              <a:defRPr sz="3600"/>
            </a:pPr>
            <a:r>
              <a:rPr lang="en-GB" sz="3000" b="1" i="1" dirty="0">
                <a:latin typeface="Ebrima" charset="0"/>
                <a:ea typeface="Ebrima" charset="0"/>
                <a:cs typeface="Ebrima" charset="0"/>
              </a:rPr>
              <a:t>What is freedom?</a:t>
            </a:r>
          </a:p>
          <a:p>
            <a:pPr marL="0" indent="0" algn="ctr">
              <a:buNone/>
              <a:defRPr sz="3600"/>
            </a:pPr>
            <a:endParaRPr lang="en-GB" sz="3000" b="1" i="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Epistemological – knowledge </a:t>
            </a:r>
          </a:p>
          <a:p>
            <a:pPr marL="0" indent="0" algn="ctr">
              <a:buNone/>
              <a:defRPr sz="3600"/>
            </a:pPr>
            <a:r>
              <a:rPr lang="en-GB" sz="3000" b="1" i="1" dirty="0">
                <a:latin typeface="Ebrima" charset="0"/>
                <a:ea typeface="Ebrima" charset="0"/>
                <a:cs typeface="Ebrima" charset="0"/>
              </a:rPr>
              <a:t>How do you know you are free?</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Phenomenological – experience, perception</a:t>
            </a:r>
          </a:p>
          <a:p>
            <a:pPr marL="0" indent="0" algn="ctr">
              <a:buNone/>
              <a:defRPr sz="3600"/>
            </a:pPr>
            <a:r>
              <a:rPr lang="en-GB" sz="3000" b="1" i="1" dirty="0">
                <a:latin typeface="Ebrima" charset="0"/>
                <a:ea typeface="Ebrima" charset="0"/>
                <a:cs typeface="Ebrima" charset="0"/>
              </a:rPr>
              <a:t>What is it like to be free?</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Evaluative – importance, good and bad</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How important is freedom?</a:t>
            </a:r>
          </a:p>
          <a:p>
            <a:pPr marL="0" indent="0" algn="ctr">
              <a:buNone/>
              <a:defRPr sz="3600"/>
            </a:pPr>
            <a:endParaRPr lang="en-GB" sz="3000" b="1" dirty="0">
              <a:latin typeface="Ebrima" charset="0"/>
              <a:ea typeface="Ebrima" charset="0"/>
              <a:cs typeface="Ebrima" charset="0"/>
            </a:endParaRPr>
          </a:p>
        </p:txBody>
      </p:sp>
    </p:spTree>
    <p:extLst>
      <p:ext uri="{BB962C8B-B14F-4D97-AF65-F5344CB8AC3E}">
        <p14:creationId xmlns:p14="http://schemas.microsoft.com/office/powerpoint/2010/main" val="34286258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8"/>
          <p:cNvSpPr txBox="1">
            <a:spLocks/>
          </p:cNvSpPr>
          <p:nvPr/>
        </p:nvSpPr>
        <p:spPr>
          <a:xfrm>
            <a:off x="1524000" y="35705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US" sz="30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a:p>
            <a:pPr marL="0" indent="0" algn="ctr">
              <a:buNone/>
              <a:defRPr sz="3600"/>
            </a:pPr>
            <a:endParaRPr lang="en-US" sz="4500" b="1" dirty="0">
              <a:latin typeface="Ebrima" charset="0"/>
              <a:ea typeface="Ebrima" charset="0"/>
              <a:cs typeface="Ebrima" charset="0"/>
            </a:endParaRPr>
          </a:p>
        </p:txBody>
      </p:sp>
      <p:sp>
        <p:nvSpPr>
          <p:cNvPr id="3" name="Shape 148"/>
          <p:cNvSpPr txBox="1">
            <a:spLocks/>
          </p:cNvSpPr>
          <p:nvPr/>
        </p:nvSpPr>
        <p:spPr>
          <a:xfrm>
            <a:off x="2001427" y="548787"/>
            <a:ext cx="8410574" cy="1247775"/>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r>
              <a:rPr lang="en-GB" sz="4500" b="1" dirty="0">
                <a:solidFill>
                  <a:srgbClr val="FF0000"/>
                </a:solidFill>
                <a:latin typeface="Ebrima" charset="0"/>
                <a:ea typeface="Ebrima" charset="0"/>
                <a:cs typeface="Ebrima" charset="0"/>
              </a:rPr>
              <a:t>LENSE</a:t>
            </a:r>
          </a:p>
        </p:txBody>
      </p:sp>
      <p:sp>
        <p:nvSpPr>
          <p:cNvPr id="5" name="Shape 148">
            <a:extLst>
              <a:ext uri="{FF2B5EF4-FFF2-40B4-BE49-F238E27FC236}">
                <a16:creationId xmlns:a16="http://schemas.microsoft.com/office/drawing/2014/main" id="{93B66690-1466-FA45-913F-1CC82C606CF6}"/>
              </a:ext>
            </a:extLst>
          </p:cNvPr>
          <p:cNvSpPr txBox="1">
            <a:spLocks/>
          </p:cNvSpPr>
          <p:nvPr/>
        </p:nvSpPr>
        <p:spPr>
          <a:xfrm>
            <a:off x="1676400" y="3722914"/>
            <a:ext cx="9144000" cy="2324100"/>
          </a:xfrm>
          <a:prstGeom prst="rect">
            <a:avLst/>
          </a:prstGeom>
        </p:spPr>
        <p:txBody>
          <a:bodyPr anchor="ctr"/>
          <a:lstStyle>
            <a:lvl1pPr marL="342900" marR="0" indent="-3429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1pPr>
            <a:lvl2pPr marL="783771" marR="0" indent="-326571"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2pPr>
            <a:lvl3pPr marL="1219200" marR="0" indent="-30480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3pPr>
            <a:lvl4pPr marL="17373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4pPr>
            <a:lvl5pPr marL="2194560" marR="0" indent="-365760" algn="l" defTabSz="914400" latinLnBrk="0">
              <a:lnSpc>
                <a:spcPct val="100000"/>
              </a:lnSpc>
              <a:spcBef>
                <a:spcPts val="700"/>
              </a:spcBef>
              <a:spcAft>
                <a:spcPts val="0"/>
              </a:spcAft>
              <a:buClr>
                <a:srgbClr val="000000"/>
              </a:buClr>
              <a:buSzPct val="100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5pPr>
            <a:lvl6pPr marL="33655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6pPr>
            <a:lvl7pPr marL="37211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7pPr>
            <a:lvl8pPr marL="40767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8pPr>
            <a:lvl9pPr marL="4432300" marR="0" indent="-914400" algn="l" defTabSz="914400" latinLnBrk="0">
              <a:lnSpc>
                <a:spcPct val="100000"/>
              </a:lnSpc>
              <a:spcBef>
                <a:spcPts val="700"/>
              </a:spcBef>
              <a:spcAft>
                <a:spcPts val="0"/>
              </a:spcAft>
              <a:buClr>
                <a:srgbClr val="000000"/>
              </a:buClr>
              <a:buSzPct val="171000"/>
              <a:buFont typeface="Arial"/>
              <a:buChar char="•"/>
              <a:tabLst/>
              <a:defRPr sz="3200" b="0" i="0" u="none" strike="noStrike" cap="none" spc="0" baseline="0">
                <a:ln>
                  <a:noFill/>
                </a:ln>
                <a:solidFill>
                  <a:srgbClr val="000000"/>
                </a:solidFill>
                <a:uFill>
                  <a:solidFill>
                    <a:srgbClr val="000000"/>
                  </a:solidFill>
                </a:uFill>
                <a:latin typeface="+mn-lt"/>
                <a:ea typeface="+mn-ea"/>
                <a:cs typeface="+mn-cs"/>
                <a:sym typeface="Calibri"/>
              </a:defRPr>
            </a:lvl9pPr>
          </a:lstStyle>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Evaluative – importance, good and bad</a:t>
            </a:r>
          </a:p>
          <a:p>
            <a:pPr marL="0" indent="0" algn="ctr">
              <a:buNone/>
              <a:defRPr sz="3600"/>
            </a:pPr>
            <a:r>
              <a:rPr lang="en-GB" sz="3000" b="1" i="1" dirty="0">
                <a:latin typeface="Ebrima" charset="0"/>
                <a:ea typeface="Ebrima" charset="0"/>
                <a:cs typeface="Ebrima" charset="0"/>
              </a:rPr>
              <a:t>How important is freedom?</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Metaphysical – reality, identity, properties</a:t>
            </a:r>
          </a:p>
          <a:p>
            <a:pPr marL="0" indent="0" algn="ctr">
              <a:buNone/>
              <a:defRPr sz="3600"/>
            </a:pPr>
            <a:r>
              <a:rPr lang="en-GB" sz="3000" b="1" i="1" dirty="0">
                <a:latin typeface="Ebrima" charset="0"/>
                <a:ea typeface="Ebrima" charset="0"/>
                <a:cs typeface="Ebrima" charset="0"/>
              </a:rPr>
              <a:t>Do societies have freedom, or only individuals?</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err="1">
                <a:latin typeface="Ebrima" charset="0"/>
                <a:ea typeface="Ebrima" charset="0"/>
                <a:cs typeface="Ebrima" charset="0"/>
              </a:rPr>
              <a:t>Criterialogical</a:t>
            </a:r>
            <a:r>
              <a:rPr lang="en-GB" sz="3000" b="1" dirty="0">
                <a:latin typeface="Ebrima" charset="0"/>
                <a:ea typeface="Ebrima" charset="0"/>
                <a:cs typeface="Ebrima" charset="0"/>
              </a:rPr>
              <a:t> – examples, patterns</a:t>
            </a:r>
          </a:p>
          <a:p>
            <a:pPr marL="0" indent="0" algn="ctr">
              <a:buNone/>
              <a:defRPr sz="3600"/>
            </a:pPr>
            <a:r>
              <a:rPr lang="en-GB" sz="3000" b="1" i="1" dirty="0">
                <a:latin typeface="Ebrima" charset="0"/>
                <a:ea typeface="Ebrima" charset="0"/>
                <a:cs typeface="Ebrima" charset="0"/>
              </a:rPr>
              <a:t>When can someone be described as free?</a:t>
            </a:r>
          </a:p>
          <a:p>
            <a:pPr marL="0" indent="0" algn="ctr">
              <a:buNone/>
              <a:defRPr sz="3600"/>
            </a:pPr>
            <a:endParaRPr lang="en-GB" sz="3000" b="1" dirty="0">
              <a:latin typeface="Ebrima" charset="0"/>
              <a:ea typeface="Ebrima" charset="0"/>
              <a:cs typeface="Ebrima" charset="0"/>
            </a:endParaRP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Evaluative – importance, good and bad</a:t>
            </a:r>
          </a:p>
          <a:p>
            <a:pPr marL="0" indent="0" algn="ctr">
              <a:buNone/>
              <a:defRPr sz="3600"/>
            </a:pPr>
            <a:endParaRPr lang="en-GB" sz="3000" b="1" dirty="0">
              <a:latin typeface="Ebrima" charset="0"/>
              <a:ea typeface="Ebrima" charset="0"/>
              <a:cs typeface="Ebrima" charset="0"/>
            </a:endParaRPr>
          </a:p>
          <a:p>
            <a:pPr marL="0" indent="0" algn="ctr">
              <a:buNone/>
              <a:defRPr sz="3600"/>
            </a:pPr>
            <a:r>
              <a:rPr lang="en-GB" sz="3000" b="1" dirty="0">
                <a:latin typeface="Ebrima" charset="0"/>
                <a:ea typeface="Ebrima" charset="0"/>
                <a:cs typeface="Ebrima" charset="0"/>
              </a:rPr>
              <a:t>How important is freedom?</a:t>
            </a:r>
          </a:p>
          <a:p>
            <a:pPr marL="0" indent="0" algn="ctr">
              <a:buNone/>
              <a:defRPr sz="3600"/>
            </a:pPr>
            <a:endParaRPr lang="en-GB" sz="3000" b="1" dirty="0">
              <a:latin typeface="Ebrima" charset="0"/>
              <a:ea typeface="Ebrima" charset="0"/>
              <a:cs typeface="Ebrima" charset="0"/>
            </a:endParaRPr>
          </a:p>
        </p:txBody>
      </p:sp>
    </p:spTree>
    <p:extLst>
      <p:ext uri="{BB962C8B-B14F-4D97-AF65-F5344CB8AC3E}">
        <p14:creationId xmlns:p14="http://schemas.microsoft.com/office/powerpoint/2010/main" val="239584880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2680</TotalTime>
  <Words>1239</Words>
  <Application>Microsoft Macintosh PowerPoint</Application>
  <PresentationFormat>Widescreen</PresentationFormat>
  <Paragraphs>200</Paragraphs>
  <Slides>36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Ebrima</vt:lpstr>
      <vt:lpstr>Helvetica</vt:lpstr>
      <vt:lpstr>Helvetica Light</vt:lpstr>
      <vt:lpstr>KG Blank Space Solid</vt:lpstr>
      <vt:lpstr>Söhne</vt:lpstr>
      <vt:lpstr>Office Theme</vt:lpstr>
      <vt:lpstr>PowerPoint Presentation</vt:lpstr>
      <vt:lpstr>Fairness Friendship Happiness Truth Justice Freedom Bravery Love Kindness Respect Diversity Trust Beauty Equality Courage Wisdom Empathy Rights Dreams Family Community Nature Peace Power Creativity Curiosity Belief Knowledge Identity Memory Change Growth Fear Hope Time Reality Space Mind Goodness Suffering Justice Tolerance Freedom Authority Duty Honour Loyalty Tradition Innovation Choice  Destiny Fate Life Death Soul Spirit Individuality Society Culture Reason Logic Intelligence Thought Emotion Feeling Sensation Perception Imagination Dream Fantasy Reality Existence Awareness Experience Learning Education Skill Talent Story Myth Legend History Future Universe Chance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Buckley</dc:creator>
  <cp:lastModifiedBy>Jason Buckley</cp:lastModifiedBy>
  <cp:revision>14</cp:revision>
  <dcterms:created xsi:type="dcterms:W3CDTF">2021-03-23T16:01:00Z</dcterms:created>
  <dcterms:modified xsi:type="dcterms:W3CDTF">2024-09-19T06:09:16Z</dcterms:modified>
</cp:coreProperties>
</file>