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6" r:id="rId10"/>
    <p:sldId id="264" r:id="rId11"/>
    <p:sldId id="26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73"/>
  </p:normalViewPr>
  <p:slideViewPr>
    <p:cSldViewPr snapToGrid="0" snapToObjects="1">
      <p:cViewPr varScale="1">
        <p:scale>
          <a:sx n="94" d="100"/>
          <a:sy n="94" d="100"/>
        </p:scale>
        <p:origin x="16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8E82DF-3872-E942-988A-9779728DE4C3}" type="datetimeFigureOut">
              <a:rPr lang="en-US" smtClean="0"/>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2510848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E82DF-3872-E942-988A-9779728DE4C3}" type="datetimeFigureOut">
              <a:rPr lang="en-US" smtClean="0"/>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422959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E82DF-3872-E942-988A-9779728DE4C3}" type="datetimeFigureOut">
              <a:rPr lang="en-US" smtClean="0"/>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36421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8E82DF-3872-E942-988A-9779728DE4C3}" type="datetimeFigureOut">
              <a:rPr lang="en-US" smtClean="0"/>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373185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E82DF-3872-E942-988A-9779728DE4C3}" type="datetimeFigureOut">
              <a:rPr lang="en-US" smtClean="0"/>
              <a:t>1/16/20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3306446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8E82DF-3872-E942-988A-9779728DE4C3}" type="datetimeFigureOut">
              <a:rPr lang="en-US" smtClean="0"/>
              <a:t>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279023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8E82DF-3872-E942-988A-9779728DE4C3}" type="datetimeFigureOut">
              <a:rPr lang="en-US" smtClean="0"/>
              <a:t>1/16/20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209330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8E82DF-3872-E942-988A-9779728DE4C3}" type="datetimeFigureOut">
              <a:rPr lang="en-US" smtClean="0"/>
              <a:t>1/16/20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3723311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E82DF-3872-E942-988A-9779728DE4C3}" type="datetimeFigureOut">
              <a:rPr lang="en-US" smtClean="0"/>
              <a:t>1/16/20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3033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8E82DF-3872-E942-988A-9779728DE4C3}" type="datetimeFigureOut">
              <a:rPr lang="en-US" smtClean="0"/>
              <a:t>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21753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8E82DF-3872-E942-988A-9779728DE4C3}" type="datetimeFigureOut">
              <a:rPr lang="en-US" smtClean="0"/>
              <a:t>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ECEC6A-04C2-BA4B-9553-092B215B424A}" type="slidenum">
              <a:rPr lang="en-US" smtClean="0"/>
              <a:t>‹#›</a:t>
            </a:fld>
            <a:endParaRPr lang="en-US"/>
          </a:p>
        </p:txBody>
      </p:sp>
    </p:spTree>
    <p:extLst>
      <p:ext uri="{BB962C8B-B14F-4D97-AF65-F5344CB8AC3E}">
        <p14:creationId xmlns:p14="http://schemas.microsoft.com/office/powerpoint/2010/main" val="176956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E82DF-3872-E942-988A-9779728DE4C3}" type="datetimeFigureOut">
              <a:rPr lang="en-US" smtClean="0"/>
              <a:t>1/16/20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CEC6A-04C2-BA4B-9553-092B215B424A}" type="slidenum">
              <a:rPr lang="en-US" smtClean="0"/>
              <a:t>‹#›</a:t>
            </a:fld>
            <a:endParaRPr lang="en-US"/>
          </a:p>
        </p:txBody>
      </p:sp>
    </p:spTree>
    <p:extLst>
      <p:ext uri="{BB962C8B-B14F-4D97-AF65-F5344CB8AC3E}">
        <p14:creationId xmlns:p14="http://schemas.microsoft.com/office/powerpoint/2010/main" val="2459034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DC24-14CB-2E40-A7CA-AA880CE6E28E}"/>
              </a:ext>
            </a:extLst>
          </p:cNvPr>
          <p:cNvSpPr>
            <a:spLocks noGrp="1"/>
          </p:cNvSpPr>
          <p:nvPr>
            <p:ph type="ctrTitle"/>
          </p:nvPr>
        </p:nvSpPr>
        <p:spPr>
          <a:xfrm>
            <a:off x="685800" y="2023116"/>
            <a:ext cx="7772400" cy="2387600"/>
          </a:xfrm>
        </p:spPr>
        <p:txBody>
          <a:bodyPr/>
          <a:lstStyle/>
          <a:p>
            <a:r>
              <a:rPr lang="en-US" dirty="0"/>
              <a:t>Meet a very distant cousin….</a:t>
            </a:r>
          </a:p>
        </p:txBody>
      </p:sp>
    </p:spTree>
    <p:extLst>
      <p:ext uri="{BB962C8B-B14F-4D97-AF65-F5344CB8AC3E}">
        <p14:creationId xmlns:p14="http://schemas.microsoft.com/office/powerpoint/2010/main" val="272820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DC24-14CB-2E40-A7CA-AA880CE6E28E}"/>
              </a:ext>
            </a:extLst>
          </p:cNvPr>
          <p:cNvSpPr>
            <a:spLocks noGrp="1"/>
          </p:cNvSpPr>
          <p:nvPr>
            <p:ph type="ctrTitle"/>
          </p:nvPr>
        </p:nvSpPr>
        <p:spPr>
          <a:xfrm>
            <a:off x="1054290" y="4684595"/>
            <a:ext cx="7772400" cy="2387600"/>
          </a:xfrm>
        </p:spPr>
        <p:txBody>
          <a:bodyPr>
            <a:noAutofit/>
          </a:bodyPr>
          <a:lstStyle/>
          <a:p>
            <a:pPr algn="l"/>
            <a:r>
              <a:rPr lang="en-US" sz="5000" dirty="0"/>
              <a:t>…or making people less aggressive, so they are less likely to get into fights.</a:t>
            </a:r>
            <a:br>
              <a:rPr lang="en-US" sz="5000" dirty="0"/>
            </a:br>
            <a:br>
              <a:rPr lang="en-US" sz="5000" dirty="0"/>
            </a:br>
            <a:br>
              <a:rPr lang="en-US" sz="5000" dirty="0"/>
            </a:br>
            <a:br>
              <a:rPr lang="en-US" sz="5000" dirty="0"/>
            </a:br>
            <a:endParaRPr lang="en-US" sz="5000" dirty="0"/>
          </a:p>
        </p:txBody>
      </p:sp>
    </p:spTree>
    <p:extLst>
      <p:ext uri="{BB962C8B-B14F-4D97-AF65-F5344CB8AC3E}">
        <p14:creationId xmlns:p14="http://schemas.microsoft.com/office/powerpoint/2010/main" val="281271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DC24-14CB-2E40-A7CA-AA880CE6E28E}"/>
              </a:ext>
            </a:extLst>
          </p:cNvPr>
          <p:cNvSpPr>
            <a:spLocks noGrp="1"/>
          </p:cNvSpPr>
          <p:nvPr>
            <p:ph type="ctrTitle"/>
          </p:nvPr>
        </p:nvSpPr>
        <p:spPr>
          <a:xfrm>
            <a:off x="685800" y="6172201"/>
            <a:ext cx="7772400" cy="2387600"/>
          </a:xfrm>
        </p:spPr>
        <p:txBody>
          <a:bodyPr>
            <a:noAutofit/>
          </a:bodyPr>
          <a:lstStyle/>
          <a:p>
            <a:pPr algn="l"/>
            <a:r>
              <a:rPr lang="en-US" sz="5000" dirty="0"/>
              <a:t>Some philosophers think that if we could change people so that they did good things more often, and bad things less often, we should.</a:t>
            </a:r>
            <a:br>
              <a:rPr lang="en-US" sz="5000" dirty="0"/>
            </a:br>
            <a:br>
              <a:rPr lang="en-US" sz="5000" dirty="0"/>
            </a:br>
            <a:r>
              <a:rPr lang="en-US" sz="5000" dirty="0"/>
              <a:t>What do you think?</a:t>
            </a:r>
            <a:br>
              <a:rPr lang="en-US" sz="5000" dirty="0"/>
            </a:br>
            <a:br>
              <a:rPr lang="en-US" sz="5000" dirty="0"/>
            </a:br>
            <a:br>
              <a:rPr lang="en-US" sz="5000" dirty="0"/>
            </a:br>
            <a:br>
              <a:rPr lang="en-US" sz="5000" dirty="0"/>
            </a:br>
            <a:endParaRPr lang="en-US" sz="5000" dirty="0"/>
          </a:p>
        </p:txBody>
      </p:sp>
    </p:spTree>
    <p:extLst>
      <p:ext uri="{BB962C8B-B14F-4D97-AF65-F5344CB8AC3E}">
        <p14:creationId xmlns:p14="http://schemas.microsoft.com/office/powerpoint/2010/main" val="1921353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B4ABC-767A-BB41-BB2E-68FA7E9D50E2}"/>
              </a:ext>
            </a:extLst>
          </p:cNvPr>
          <p:cNvPicPr>
            <a:picLocks noChangeAspect="1"/>
          </p:cNvPicPr>
          <p:nvPr/>
        </p:nvPicPr>
        <p:blipFill>
          <a:blip r:embed="rId2"/>
          <a:stretch>
            <a:fillRect/>
          </a:stretch>
        </p:blipFill>
        <p:spPr>
          <a:xfrm>
            <a:off x="0" y="16609"/>
            <a:ext cx="9144000" cy="6824782"/>
          </a:xfrm>
          <a:prstGeom prst="rect">
            <a:avLst/>
          </a:prstGeom>
        </p:spPr>
      </p:pic>
      <p:sp>
        <p:nvSpPr>
          <p:cNvPr id="4" name="Title 3">
            <a:extLst>
              <a:ext uri="{FF2B5EF4-FFF2-40B4-BE49-F238E27FC236}">
                <a16:creationId xmlns:a16="http://schemas.microsoft.com/office/drawing/2014/main" id="{1CC45876-68C7-614D-BCF9-87E595656A0F}"/>
              </a:ext>
            </a:extLst>
          </p:cNvPr>
          <p:cNvSpPr>
            <a:spLocks noGrp="1"/>
          </p:cNvSpPr>
          <p:nvPr>
            <p:ph type="ctrTitle"/>
          </p:nvPr>
        </p:nvSpPr>
        <p:spPr>
          <a:xfrm>
            <a:off x="685800" y="6100548"/>
            <a:ext cx="7772400" cy="602991"/>
          </a:xfrm>
          <a:solidFill>
            <a:schemeClr val="bg1"/>
          </a:solidFill>
        </p:spPr>
        <p:txBody>
          <a:bodyPr>
            <a:normAutofit/>
          </a:bodyPr>
          <a:lstStyle/>
          <a:p>
            <a:r>
              <a:rPr lang="en-US" sz="1600" dirty="0"/>
              <a:t>By Roman </a:t>
            </a:r>
            <a:r>
              <a:rPr lang="en-US" sz="1600" dirty="0" err="1"/>
              <a:t>Klementschitz</a:t>
            </a:r>
            <a:r>
              <a:rPr lang="en-US" sz="1600" dirty="0"/>
              <a:t>, Wien - Own work, CC BY-SA 3.0, https://</a:t>
            </a:r>
            <a:r>
              <a:rPr lang="en-US" sz="1600" dirty="0" err="1"/>
              <a:t>commons.wikimedia.org</a:t>
            </a:r>
            <a:r>
              <a:rPr lang="en-US" sz="1600" dirty="0"/>
              <a:t>/w/</a:t>
            </a:r>
            <a:r>
              <a:rPr lang="en-US" sz="1600" dirty="0" err="1"/>
              <a:t>index.php?curid</a:t>
            </a:r>
            <a:r>
              <a:rPr lang="en-US" sz="1600" dirty="0"/>
              <a:t>=252701</a:t>
            </a:r>
          </a:p>
        </p:txBody>
      </p:sp>
    </p:spTree>
    <p:extLst>
      <p:ext uri="{BB962C8B-B14F-4D97-AF65-F5344CB8AC3E}">
        <p14:creationId xmlns:p14="http://schemas.microsoft.com/office/powerpoint/2010/main" val="2354253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DC24-14CB-2E40-A7CA-AA880CE6E28E}"/>
              </a:ext>
            </a:extLst>
          </p:cNvPr>
          <p:cNvSpPr>
            <a:spLocks noGrp="1"/>
          </p:cNvSpPr>
          <p:nvPr>
            <p:ph type="ctrTitle"/>
          </p:nvPr>
        </p:nvSpPr>
        <p:spPr>
          <a:xfrm>
            <a:off x="685800" y="3647200"/>
            <a:ext cx="7772400" cy="2387600"/>
          </a:xfrm>
        </p:spPr>
        <p:txBody>
          <a:bodyPr>
            <a:normAutofit fontScale="90000"/>
          </a:bodyPr>
          <a:lstStyle/>
          <a:p>
            <a:r>
              <a:rPr lang="en-US" dirty="0"/>
              <a:t>Naked mole rats are from East Africa. They may be ugly but they are extraordinary animals. </a:t>
            </a:r>
            <a:br>
              <a:rPr lang="en-US" dirty="0"/>
            </a:br>
            <a:br>
              <a:rPr lang="en-US" dirty="0"/>
            </a:br>
            <a:r>
              <a:rPr lang="en-US" dirty="0"/>
              <a:t>They live in burrows, with as many as 300 in a group. </a:t>
            </a:r>
          </a:p>
        </p:txBody>
      </p:sp>
    </p:spTree>
    <p:extLst>
      <p:ext uri="{BB962C8B-B14F-4D97-AF65-F5344CB8AC3E}">
        <p14:creationId xmlns:p14="http://schemas.microsoft.com/office/powerpoint/2010/main" val="89971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151C-B5D9-BE46-A820-3577A982776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2D07FEF-49C8-D047-8A86-3409D58715BF}"/>
              </a:ext>
            </a:extLst>
          </p:cNvPr>
          <p:cNvPicPr>
            <a:picLocks noGrp="1" noChangeAspect="1"/>
          </p:cNvPicPr>
          <p:nvPr>
            <p:ph idx="1"/>
          </p:nvPr>
        </p:nvPicPr>
        <p:blipFill>
          <a:blip r:embed="rId2"/>
          <a:stretch>
            <a:fillRect/>
          </a:stretch>
        </p:blipFill>
        <p:spPr>
          <a:xfrm>
            <a:off x="-16862" y="0"/>
            <a:ext cx="9160862" cy="5181612"/>
          </a:xfrm>
          <a:prstGeom prst="rect">
            <a:avLst/>
          </a:prstGeom>
        </p:spPr>
      </p:pic>
      <p:sp>
        <p:nvSpPr>
          <p:cNvPr id="5" name="Title 3">
            <a:extLst>
              <a:ext uri="{FF2B5EF4-FFF2-40B4-BE49-F238E27FC236}">
                <a16:creationId xmlns:a16="http://schemas.microsoft.com/office/drawing/2014/main" id="{04D3A0B7-20F1-8E45-8F61-E9C93ACFC3A8}"/>
              </a:ext>
            </a:extLst>
          </p:cNvPr>
          <p:cNvSpPr txBox="1">
            <a:spLocks/>
          </p:cNvSpPr>
          <p:nvPr/>
        </p:nvSpPr>
        <p:spPr>
          <a:xfrm>
            <a:off x="1040642" y="5889883"/>
            <a:ext cx="7772400" cy="60299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By Edward Russell at </a:t>
            </a:r>
            <a:r>
              <a:rPr lang="en-US" sz="1600" dirty="0" err="1"/>
              <a:t>flickr</a:t>
            </a:r>
            <a:r>
              <a:rPr lang="en-US" sz="1600" dirty="0"/>
              <a:t> - </a:t>
            </a:r>
            <a:r>
              <a:rPr lang="en-US" sz="1600" dirty="0" err="1"/>
              <a:t>File:Naked</a:t>
            </a:r>
            <a:r>
              <a:rPr lang="en-US" sz="1600" dirty="0"/>
              <a:t> Mole </a:t>
            </a:r>
            <a:r>
              <a:rPr lang="en-US" sz="1600" dirty="0" err="1"/>
              <a:t>Rats.jpg</a:t>
            </a:r>
            <a:r>
              <a:rPr lang="en-US" sz="1600" dirty="0"/>
              <a:t>, CC BY-SA 2.0, https://</a:t>
            </a:r>
            <a:r>
              <a:rPr lang="en-US" sz="1600" dirty="0" err="1"/>
              <a:t>commons.wikimedia.org</a:t>
            </a:r>
            <a:r>
              <a:rPr lang="en-US" sz="1600" dirty="0"/>
              <a:t>/w/</a:t>
            </a:r>
            <a:r>
              <a:rPr lang="en-US" sz="1600" dirty="0" err="1"/>
              <a:t>index.php?curid</a:t>
            </a:r>
            <a:r>
              <a:rPr lang="en-US" sz="1600" dirty="0"/>
              <a:t>=9047378</a:t>
            </a:r>
          </a:p>
        </p:txBody>
      </p:sp>
    </p:spTree>
    <p:extLst>
      <p:ext uri="{BB962C8B-B14F-4D97-AF65-F5344CB8AC3E}">
        <p14:creationId xmlns:p14="http://schemas.microsoft.com/office/powerpoint/2010/main" val="1487928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DC24-14CB-2E40-A7CA-AA880CE6E28E}"/>
              </a:ext>
            </a:extLst>
          </p:cNvPr>
          <p:cNvSpPr>
            <a:spLocks noGrp="1"/>
          </p:cNvSpPr>
          <p:nvPr>
            <p:ph type="ctrTitle"/>
          </p:nvPr>
        </p:nvSpPr>
        <p:spPr>
          <a:xfrm>
            <a:off x="685800" y="4206759"/>
            <a:ext cx="7772400" cy="2387600"/>
          </a:xfrm>
        </p:spPr>
        <p:txBody>
          <a:bodyPr>
            <a:noAutofit/>
          </a:bodyPr>
          <a:lstStyle/>
          <a:p>
            <a:pPr algn="l"/>
            <a:r>
              <a:rPr lang="en-US" sz="5000" dirty="0"/>
              <a:t>They are one of very few mammals that are “</a:t>
            </a:r>
            <a:r>
              <a:rPr lang="en-US" sz="5000" b="1" dirty="0">
                <a:solidFill>
                  <a:srgbClr val="FF0000"/>
                </a:solidFill>
              </a:rPr>
              <a:t>eusocial</a:t>
            </a:r>
            <a:r>
              <a:rPr lang="en-US" sz="5000" dirty="0"/>
              <a:t>”. </a:t>
            </a:r>
            <a:br>
              <a:rPr lang="en-US" sz="5000" dirty="0"/>
            </a:br>
            <a:br>
              <a:rPr lang="en-US" sz="5000" dirty="0"/>
            </a:br>
            <a:r>
              <a:rPr lang="en-US" sz="5000" dirty="0"/>
              <a:t>That means they live in a colony where only one female, the ”queen” has babies, and the rest cooperate to look after them – like bees and ants.</a:t>
            </a:r>
          </a:p>
        </p:txBody>
      </p:sp>
    </p:spTree>
    <p:extLst>
      <p:ext uri="{BB962C8B-B14F-4D97-AF65-F5344CB8AC3E}">
        <p14:creationId xmlns:p14="http://schemas.microsoft.com/office/powerpoint/2010/main" val="233345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DAE7-B22B-0F45-9E32-FABB58479093}"/>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EA57F830-F61C-AD4C-9368-2D487707777F}"/>
              </a:ext>
            </a:extLst>
          </p:cNvPr>
          <p:cNvPicPr>
            <a:picLocks noGrp="1" noChangeAspect="1"/>
          </p:cNvPicPr>
          <p:nvPr>
            <p:ph idx="1"/>
          </p:nvPr>
        </p:nvPicPr>
        <p:blipFill>
          <a:blip r:embed="rId2"/>
          <a:stretch>
            <a:fillRect/>
          </a:stretch>
        </p:blipFill>
        <p:spPr>
          <a:xfrm>
            <a:off x="4330699" y="184150"/>
            <a:ext cx="4899723" cy="6489700"/>
          </a:xfrm>
          <a:prstGeom prst="rect">
            <a:avLst/>
          </a:prstGeom>
        </p:spPr>
      </p:pic>
      <p:pic>
        <p:nvPicPr>
          <p:cNvPr id="8" name="Picture 7">
            <a:extLst>
              <a:ext uri="{FF2B5EF4-FFF2-40B4-BE49-F238E27FC236}">
                <a16:creationId xmlns:a16="http://schemas.microsoft.com/office/drawing/2014/main" id="{5C93D66F-E9BC-4444-A2F1-C4028E000CA2}"/>
              </a:ext>
            </a:extLst>
          </p:cNvPr>
          <p:cNvPicPr>
            <a:picLocks noChangeAspect="1"/>
          </p:cNvPicPr>
          <p:nvPr/>
        </p:nvPicPr>
        <p:blipFill>
          <a:blip r:embed="rId3"/>
          <a:stretch>
            <a:fillRect/>
          </a:stretch>
        </p:blipFill>
        <p:spPr>
          <a:xfrm>
            <a:off x="0" y="184150"/>
            <a:ext cx="4330700" cy="6489700"/>
          </a:xfrm>
          <a:prstGeom prst="rect">
            <a:avLst/>
          </a:prstGeom>
        </p:spPr>
      </p:pic>
    </p:spTree>
    <p:extLst>
      <p:ext uri="{BB962C8B-B14F-4D97-AF65-F5344CB8AC3E}">
        <p14:creationId xmlns:p14="http://schemas.microsoft.com/office/powerpoint/2010/main" val="2344589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DC24-14CB-2E40-A7CA-AA880CE6E28E}"/>
              </a:ext>
            </a:extLst>
          </p:cNvPr>
          <p:cNvSpPr>
            <a:spLocks noGrp="1"/>
          </p:cNvSpPr>
          <p:nvPr>
            <p:ph type="ctrTitle"/>
          </p:nvPr>
        </p:nvSpPr>
        <p:spPr>
          <a:xfrm>
            <a:off x="685800" y="3729087"/>
            <a:ext cx="7772400" cy="2387600"/>
          </a:xfrm>
        </p:spPr>
        <p:txBody>
          <a:bodyPr>
            <a:noAutofit/>
          </a:bodyPr>
          <a:lstStyle/>
          <a:p>
            <a:pPr algn="l"/>
            <a:r>
              <a:rPr lang="en-US" sz="5000" dirty="0"/>
              <a:t>How do you think our world would be different if we were descended from animals that lived that way?</a:t>
            </a:r>
            <a:br>
              <a:rPr lang="en-US" sz="5000" dirty="0"/>
            </a:br>
            <a:br>
              <a:rPr lang="en-US" sz="5000" dirty="0"/>
            </a:br>
            <a:r>
              <a:rPr lang="en-US" sz="5000" dirty="0"/>
              <a:t>What would be different about our sense of right and wrong?</a:t>
            </a:r>
          </a:p>
        </p:txBody>
      </p:sp>
    </p:spTree>
    <p:extLst>
      <p:ext uri="{BB962C8B-B14F-4D97-AF65-F5344CB8AC3E}">
        <p14:creationId xmlns:p14="http://schemas.microsoft.com/office/powerpoint/2010/main" val="863812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DC24-14CB-2E40-A7CA-AA880CE6E28E}"/>
              </a:ext>
            </a:extLst>
          </p:cNvPr>
          <p:cNvSpPr>
            <a:spLocks noGrp="1"/>
          </p:cNvSpPr>
          <p:nvPr>
            <p:ph type="ctrTitle"/>
          </p:nvPr>
        </p:nvSpPr>
        <p:spPr>
          <a:xfrm>
            <a:off x="685800" y="4698079"/>
            <a:ext cx="7772400" cy="2387600"/>
          </a:xfrm>
        </p:spPr>
        <p:txBody>
          <a:bodyPr>
            <a:noAutofit/>
          </a:bodyPr>
          <a:lstStyle/>
          <a:p>
            <a:pPr algn="l"/>
            <a:r>
              <a:rPr lang="en-US" sz="5000" dirty="0"/>
              <a:t>Some scientists think we will soon be able to make people more likely to do right and less likely to do wrong, using either drugs or by changing people’s DNA before they are even born.</a:t>
            </a:r>
            <a:br>
              <a:rPr lang="en-US" sz="5000" dirty="0"/>
            </a:br>
            <a:br>
              <a:rPr lang="en-US" sz="5000" dirty="0"/>
            </a:br>
            <a:endParaRPr lang="en-US" sz="5000" dirty="0"/>
          </a:p>
        </p:txBody>
      </p:sp>
    </p:spTree>
    <p:extLst>
      <p:ext uri="{BB962C8B-B14F-4D97-AF65-F5344CB8AC3E}">
        <p14:creationId xmlns:p14="http://schemas.microsoft.com/office/powerpoint/2010/main" val="64562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D079E4-2AB9-BF4E-AB9C-385F244EBD44}"/>
              </a:ext>
            </a:extLst>
          </p:cNvPr>
          <p:cNvPicPr>
            <a:picLocks noGrp="1" noChangeAspect="1"/>
          </p:cNvPicPr>
          <p:nvPr>
            <p:ph idx="1"/>
          </p:nvPr>
        </p:nvPicPr>
        <p:blipFill>
          <a:blip r:embed="rId2"/>
          <a:stretch>
            <a:fillRect/>
          </a:stretch>
        </p:blipFill>
        <p:spPr>
          <a:xfrm>
            <a:off x="0" y="965627"/>
            <a:ext cx="5204343" cy="4670898"/>
          </a:xfrm>
          <a:prstGeom prst="rect">
            <a:avLst/>
          </a:prstGeom>
        </p:spPr>
      </p:pic>
      <p:sp>
        <p:nvSpPr>
          <p:cNvPr id="5" name="Title 1">
            <a:extLst>
              <a:ext uri="{FF2B5EF4-FFF2-40B4-BE49-F238E27FC236}">
                <a16:creationId xmlns:a16="http://schemas.microsoft.com/office/drawing/2014/main" id="{D7B3F9C8-F11E-AE4F-BB6A-BA315E30DA3D}"/>
              </a:ext>
            </a:extLst>
          </p:cNvPr>
          <p:cNvSpPr txBox="1">
            <a:spLocks/>
          </p:cNvSpPr>
          <p:nvPr/>
        </p:nvSpPr>
        <p:spPr>
          <a:xfrm>
            <a:off x="5204343" y="2729506"/>
            <a:ext cx="4090916" cy="3353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000" dirty="0"/>
              <a:t>For example, making people  feel extra—happy when they do good things for others. </a:t>
            </a:r>
            <a:br>
              <a:rPr lang="en-US" sz="5000" dirty="0"/>
            </a:br>
            <a:br>
              <a:rPr lang="en-US" sz="5000" dirty="0"/>
            </a:br>
            <a:br>
              <a:rPr lang="en-US" sz="5000" dirty="0"/>
            </a:br>
            <a:endParaRPr lang="en-US" sz="5000" dirty="0"/>
          </a:p>
        </p:txBody>
      </p:sp>
    </p:spTree>
    <p:extLst>
      <p:ext uri="{BB962C8B-B14F-4D97-AF65-F5344CB8AC3E}">
        <p14:creationId xmlns:p14="http://schemas.microsoft.com/office/powerpoint/2010/main" val="17451093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TotalTime>
  <Words>304</Words>
  <Application>Microsoft Macintosh PowerPoint</Application>
  <PresentationFormat>On-screen Show (4:3)</PresentationFormat>
  <Paragraphs>10</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Meet a very distant cousin….</vt:lpstr>
      <vt:lpstr>By Roman Klementschitz, Wien - Own work, CC BY-SA 3.0, https://commons.wikimedia.org/w/index.php?curid=252701</vt:lpstr>
      <vt:lpstr>Naked mole rats are from East Africa. They may be ugly but they are extraordinary animals.   They live in burrows, with as many as 300 in a group. </vt:lpstr>
      <vt:lpstr>PowerPoint Presentation</vt:lpstr>
      <vt:lpstr>They are one of very few mammals that are “eusocial”.   That means they live in a colony where only one female, the ”queen” has babies, and the rest cooperate to look after them – like bees and ants.</vt:lpstr>
      <vt:lpstr>PowerPoint Presentation</vt:lpstr>
      <vt:lpstr>How do you think our world would be different if we were descended from animals that lived that way?  What would be different about our sense of right and wrong?</vt:lpstr>
      <vt:lpstr>Some scientists think we will soon be able to make people more likely to do right and less likely to do wrong, using either drugs or by changing people’s DNA before they are even born.  </vt:lpstr>
      <vt:lpstr>PowerPoint Presentation</vt:lpstr>
      <vt:lpstr>…or making people less aggressive, so they are less likely to get into fights.    </vt:lpstr>
      <vt:lpstr>Some philosophers think that if we could change people so that they did good things more often, and bad things less often, we should.  What do you think?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a very distant cousin….</dc:title>
  <dc:creator>Jason Buckley</dc:creator>
  <cp:lastModifiedBy>Jason Buckley</cp:lastModifiedBy>
  <cp:revision>4</cp:revision>
  <dcterms:created xsi:type="dcterms:W3CDTF">2020-01-16T12:13:19Z</dcterms:created>
  <dcterms:modified xsi:type="dcterms:W3CDTF">2020-01-16T13:00:34Z</dcterms:modified>
</cp:coreProperties>
</file>