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4"/>
  </p:notesMasterIdLst>
  <p:handoutMasterIdLst>
    <p:handoutMasterId r:id="rId45"/>
  </p:handoutMasterIdLst>
  <p:sldIdLst>
    <p:sldId id="297" r:id="rId2"/>
    <p:sldId id="265" r:id="rId3"/>
    <p:sldId id="266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8" r:id="rId38"/>
    <p:sldId id="300" r:id="rId39"/>
    <p:sldId id="301" r:id="rId40"/>
    <p:sldId id="299" r:id="rId41"/>
    <p:sldId id="296" r:id="rId42"/>
    <p:sldId id="295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81"/>
    <p:restoredTop sz="92943"/>
  </p:normalViewPr>
  <p:slideViewPr>
    <p:cSldViewPr snapToGrid="0" snapToObjects="1">
      <p:cViewPr>
        <p:scale>
          <a:sx n="73" d="100"/>
          <a:sy n="73" d="100"/>
        </p:scale>
        <p:origin x="1648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0" d="100"/>
          <a:sy n="130" d="100"/>
        </p:scale>
        <p:origin x="8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783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D172F-6928-D449-9FFC-99165328A527}" type="datetimeFigureOut">
              <a:rPr lang="en-US" smtClean="0"/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6BECE-CF8F-624F-ACDB-5553899B2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232-FEA1-F147-BCA9-55BFD99C6B0E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E1E-ABCA-DE48-A9BC-76287ED6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9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232-FEA1-F147-BCA9-55BFD99C6B0E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E1E-ABCA-DE48-A9BC-76287ED6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1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232-FEA1-F147-BCA9-55BFD99C6B0E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E1E-ABCA-DE48-A9BC-76287ED6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90026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232-FEA1-F147-BCA9-55BFD99C6B0E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E1E-ABCA-DE48-A9BC-76287ED6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232-FEA1-F147-BCA9-55BFD99C6B0E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E1E-ABCA-DE48-A9BC-76287ED6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232-FEA1-F147-BCA9-55BFD99C6B0E}" type="datetimeFigureOut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E1E-ABCA-DE48-A9BC-76287ED6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6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232-FEA1-F147-BCA9-55BFD99C6B0E}" type="datetimeFigureOut">
              <a:rPr lang="en-US" smtClean="0"/>
              <a:t>7/13/17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E1E-ABCA-DE48-A9BC-76287ED6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0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232-FEA1-F147-BCA9-55BFD99C6B0E}" type="datetimeFigureOut">
              <a:rPr lang="en-US" smtClean="0"/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E1E-ABCA-DE48-A9BC-76287ED6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232-FEA1-F147-BCA9-55BFD99C6B0E}" type="datetimeFigureOut">
              <a:rPr lang="en-US" smtClean="0"/>
              <a:t>7/13/17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E1E-ABCA-DE48-A9BC-76287ED6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232-FEA1-F147-BCA9-55BFD99C6B0E}" type="datetimeFigureOut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E1E-ABCA-DE48-A9BC-76287ED6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D232-FEA1-F147-BCA9-55BFD99C6B0E}" type="datetimeFigureOut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E1E-ABCA-DE48-A9BC-76287ED6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9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D232-FEA1-F147-BCA9-55BFD99C6B0E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BE1E-ABCA-DE48-A9BC-76287ED6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6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thephilosophyman.com/" TargetMode="External"/><Relationship Id="rId3" Type="http://schemas.openxmlformats.org/officeDocument/2006/relationships/hyperlink" Target="http://www.philosophy-foundation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3145" y="1327269"/>
            <a:ext cx="4517711" cy="4409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06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Ebrima" charset="0"/>
                <a:ea typeface="Ebrima" charset="0"/>
                <a:cs typeface="Ebrima" charset="0"/>
              </a:rPr>
              <a:t>Facilitator </a:t>
            </a:r>
            <a:r>
              <a:rPr lang="en-US" sz="6000" b="1" dirty="0" err="1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Facilitatee</a:t>
            </a:r>
            <a:endParaRPr lang="en-US" sz="6000" b="1" dirty="0">
              <a:solidFill>
                <a:srgbClr val="FF0000"/>
              </a:solidFill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6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How much is it fair to expect the rich to help the poor?</a:t>
            </a:r>
          </a:p>
        </p:txBody>
      </p:sp>
    </p:spTree>
    <p:extLst>
      <p:ext uri="{BB962C8B-B14F-4D97-AF65-F5344CB8AC3E}">
        <p14:creationId xmlns:p14="http://schemas.microsoft.com/office/powerpoint/2010/main" val="1349067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0" y="548786"/>
            <a:ext cx="9144000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Is meaning what I meant to say, or what you understood?</a:t>
            </a:r>
          </a:p>
        </p:txBody>
      </p:sp>
    </p:spTree>
    <p:extLst>
      <p:ext uri="{BB962C8B-B14F-4D97-AF65-F5344CB8AC3E}">
        <p14:creationId xmlns:p14="http://schemas.microsoft.com/office/powerpoint/2010/main" val="2064339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7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3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What would a computer have to be able to do to deserve to a vote in elections?</a:t>
            </a:r>
            <a:endParaRPr lang="en-GB" sz="4500" b="1" dirty="0">
              <a:solidFill>
                <a:srgbClr val="FF0000"/>
              </a:solidFill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77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7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05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Is maths invented or discovered?</a:t>
            </a:r>
          </a:p>
        </p:txBody>
      </p:sp>
    </p:spTree>
    <p:extLst>
      <p:ext uri="{BB962C8B-B14F-4D97-AF65-F5344CB8AC3E}">
        <p14:creationId xmlns:p14="http://schemas.microsoft.com/office/powerpoint/2010/main" val="2020851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7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When should ideas </a:t>
            </a:r>
          </a:p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belong to everybody?</a:t>
            </a:r>
          </a:p>
        </p:txBody>
      </p:sp>
    </p:spTree>
    <p:extLst>
      <p:ext uri="{BB962C8B-B14F-4D97-AF65-F5344CB8AC3E}">
        <p14:creationId xmlns:p14="http://schemas.microsoft.com/office/powerpoint/2010/main" val="1995972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110714" y="548787"/>
            <a:ext cx="9144000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When is copying a good thing?</a:t>
            </a:r>
          </a:p>
        </p:txBody>
      </p:sp>
    </p:spTree>
    <p:extLst>
      <p:ext uri="{BB962C8B-B14F-4D97-AF65-F5344CB8AC3E}">
        <p14:creationId xmlns:p14="http://schemas.microsoft.com/office/powerpoint/2010/main" val="463539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7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Is art useful?</a:t>
            </a:r>
          </a:p>
        </p:txBody>
      </p:sp>
    </p:spTree>
    <p:extLst>
      <p:ext uri="{BB962C8B-B14F-4D97-AF65-F5344CB8AC3E}">
        <p14:creationId xmlns:p14="http://schemas.microsoft.com/office/powerpoint/2010/main" val="1779407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6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Can a tune (no words) mean something?</a:t>
            </a:r>
          </a:p>
        </p:txBody>
      </p:sp>
    </p:spTree>
    <p:extLst>
      <p:ext uri="{BB962C8B-B14F-4D97-AF65-F5344CB8AC3E}">
        <p14:creationId xmlns:p14="http://schemas.microsoft.com/office/powerpoint/2010/main" val="639928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320187" y="531202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Should teachers ever lie?</a:t>
            </a:r>
          </a:p>
        </p:txBody>
      </p:sp>
    </p:spTree>
    <p:extLst>
      <p:ext uri="{BB962C8B-B14F-4D97-AF65-F5344CB8AC3E}">
        <p14:creationId xmlns:p14="http://schemas.microsoft.com/office/powerpoint/2010/main" val="685892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275986" y="548787"/>
            <a:ext cx="8813456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6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Should the families of people who have done bad things be loyal to them?</a:t>
            </a:r>
          </a:p>
        </p:txBody>
      </p:sp>
    </p:spTree>
    <p:extLst>
      <p:ext uri="{BB962C8B-B14F-4D97-AF65-F5344CB8AC3E}">
        <p14:creationId xmlns:p14="http://schemas.microsoft.com/office/powerpoint/2010/main" val="109702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275986" y="548786"/>
            <a:ext cx="8813456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6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Are you more free if you are locked in a room, or if </a:t>
            </a:r>
            <a:r>
              <a:rPr lang="en-GB" sz="3600" b="1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you never want to </a:t>
            </a:r>
            <a:r>
              <a:rPr lang="en-GB" sz="36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leave it?</a:t>
            </a:r>
          </a:p>
        </p:txBody>
      </p:sp>
    </p:spTree>
    <p:extLst>
      <p:ext uri="{BB962C8B-B14F-4D97-AF65-F5344CB8AC3E}">
        <p14:creationId xmlns:p14="http://schemas.microsoft.com/office/powerpoint/2010/main" val="644472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6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3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Is it worse to kick a ball at a window twice and break it, or four times and not break it?</a:t>
            </a:r>
          </a:p>
        </p:txBody>
      </p:sp>
    </p:spTree>
    <p:extLst>
      <p:ext uri="{BB962C8B-B14F-4D97-AF65-F5344CB8AC3E}">
        <p14:creationId xmlns:p14="http://schemas.microsoft.com/office/powerpoint/2010/main" val="1233704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189034" y="548786"/>
            <a:ext cx="8954966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3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Is there anything that cannot be communicated by text message?</a:t>
            </a:r>
          </a:p>
        </p:txBody>
      </p:sp>
    </p:spTree>
    <p:extLst>
      <p:ext uri="{BB962C8B-B14F-4D97-AF65-F5344CB8AC3E}">
        <p14:creationId xmlns:p14="http://schemas.microsoft.com/office/powerpoint/2010/main" val="921205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-18973" y="535599"/>
            <a:ext cx="9403373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05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Can an adult now be blamed for things they did twenty years ago?</a:t>
            </a:r>
          </a:p>
        </p:txBody>
      </p:sp>
    </p:spTree>
    <p:extLst>
      <p:ext uri="{BB962C8B-B14F-4D97-AF65-F5344CB8AC3E}">
        <p14:creationId xmlns:p14="http://schemas.microsoft.com/office/powerpoint/2010/main" val="1491227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7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3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When is a risk worth taking?</a:t>
            </a:r>
            <a:endParaRPr lang="en-GB" sz="4500" b="1" dirty="0">
              <a:solidFill>
                <a:srgbClr val="FF0000"/>
              </a:solidFill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84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110714" y="548787"/>
            <a:ext cx="9144000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Can everything in one language be translated to another?</a:t>
            </a:r>
          </a:p>
        </p:txBody>
      </p:sp>
    </p:spTree>
    <p:extLst>
      <p:ext uri="{BB962C8B-B14F-4D97-AF65-F5344CB8AC3E}">
        <p14:creationId xmlns:p14="http://schemas.microsoft.com/office/powerpoint/2010/main" val="222494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6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Can you be poor but deserve to be rich, or vice versa?</a:t>
            </a:r>
          </a:p>
        </p:txBody>
      </p:sp>
    </p:spTree>
    <p:extLst>
      <p:ext uri="{BB962C8B-B14F-4D97-AF65-F5344CB8AC3E}">
        <p14:creationId xmlns:p14="http://schemas.microsoft.com/office/powerpoint/2010/main" val="695561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110714" y="548786"/>
            <a:ext cx="9144000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What do children owe </a:t>
            </a:r>
          </a:p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to their parents?</a:t>
            </a:r>
          </a:p>
        </p:txBody>
      </p:sp>
    </p:spTree>
    <p:extLst>
      <p:ext uri="{BB962C8B-B14F-4D97-AF65-F5344CB8AC3E}">
        <p14:creationId xmlns:p14="http://schemas.microsoft.com/office/powerpoint/2010/main" val="1548253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7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When do you stop </a:t>
            </a:r>
          </a:p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being a child?</a:t>
            </a:r>
          </a:p>
        </p:txBody>
      </p:sp>
    </p:spTree>
    <p:extLst>
      <p:ext uri="{BB962C8B-B14F-4D97-AF65-F5344CB8AC3E}">
        <p14:creationId xmlns:p14="http://schemas.microsoft.com/office/powerpoint/2010/main" val="434164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285018" y="548787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When are you old?</a:t>
            </a:r>
          </a:p>
        </p:txBody>
      </p:sp>
    </p:spTree>
    <p:extLst>
      <p:ext uri="{BB962C8B-B14F-4D97-AF65-F5344CB8AC3E}">
        <p14:creationId xmlns:p14="http://schemas.microsoft.com/office/powerpoint/2010/main" val="2007979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110714" y="548787"/>
            <a:ext cx="9144000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05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How would a perfectly reasonable person make decisions?</a:t>
            </a:r>
          </a:p>
        </p:txBody>
      </p:sp>
    </p:spTree>
    <p:extLst>
      <p:ext uri="{BB962C8B-B14F-4D97-AF65-F5344CB8AC3E}">
        <p14:creationId xmlns:p14="http://schemas.microsoft.com/office/powerpoint/2010/main" val="401406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337773" y="548787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3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If you were charged by the last rhino on earth, would it be OK to shoot it?</a:t>
            </a:r>
          </a:p>
        </p:txBody>
      </p:sp>
    </p:spTree>
    <p:extLst>
      <p:ext uri="{BB962C8B-B14F-4D97-AF65-F5344CB8AC3E}">
        <p14:creationId xmlns:p14="http://schemas.microsoft.com/office/powerpoint/2010/main" val="1880888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275986" y="548787"/>
            <a:ext cx="8813456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When should everyone say thank you? When is it nice to say thank you, but OK not to?</a:t>
            </a:r>
            <a:endParaRPr lang="en-GB" sz="3600" b="1" dirty="0">
              <a:solidFill>
                <a:srgbClr val="FF0000"/>
              </a:solidFill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90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7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3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If you change the rules, </a:t>
            </a:r>
          </a:p>
          <a:p>
            <a:pPr marL="0" indent="0" algn="ctr">
              <a:buNone/>
              <a:defRPr sz="3600"/>
            </a:pPr>
            <a:r>
              <a:rPr lang="en-GB" sz="33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is it still the same game?</a:t>
            </a:r>
          </a:p>
        </p:txBody>
      </p:sp>
    </p:spTree>
    <p:extLst>
      <p:ext uri="{BB962C8B-B14F-4D97-AF65-F5344CB8AC3E}">
        <p14:creationId xmlns:p14="http://schemas.microsoft.com/office/powerpoint/2010/main" val="96818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0" y="548786"/>
            <a:ext cx="9144000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 smtClean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Could you have a language that only had one speaker?</a:t>
            </a:r>
            <a:endParaRPr lang="en-GB" sz="4500" b="1" dirty="0">
              <a:solidFill>
                <a:srgbClr val="FF0000"/>
              </a:solidFill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28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6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 smtClean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What makes something beautiful?</a:t>
            </a:r>
            <a:endParaRPr lang="en-GB" sz="4500" b="1" dirty="0">
              <a:solidFill>
                <a:srgbClr val="FF0000"/>
              </a:solidFill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67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337772" y="548787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000" b="1" dirty="0" smtClean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Should victims of crime be allowed to choose the punishment?</a:t>
            </a:r>
            <a:endParaRPr lang="en-GB" sz="4000" b="1" dirty="0">
              <a:solidFill>
                <a:srgbClr val="FF0000"/>
              </a:solidFill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73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0" y="548786"/>
            <a:ext cx="9144000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050" b="1" dirty="0" smtClean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Does everything have a cause?</a:t>
            </a:r>
            <a:endParaRPr lang="en-GB" sz="4050" b="1" dirty="0">
              <a:solidFill>
                <a:srgbClr val="FF0000"/>
              </a:solidFill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72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275986" y="548786"/>
            <a:ext cx="8813456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000" b="1" dirty="0" smtClean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Is the future longer than the past?</a:t>
            </a:r>
            <a:endParaRPr lang="en-GB" sz="4400" b="1" dirty="0">
              <a:solidFill>
                <a:srgbClr val="FF0000"/>
              </a:solidFill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03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275986" y="548786"/>
            <a:ext cx="8813456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000" b="1" dirty="0" smtClean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When should you refuse to follow orders?</a:t>
            </a:r>
            <a:endParaRPr lang="en-GB" sz="4400" b="1" dirty="0">
              <a:solidFill>
                <a:srgbClr val="FF0000"/>
              </a:solidFill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4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275986" y="548786"/>
            <a:ext cx="8813456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400" b="1" dirty="0" smtClean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What makes a painting valuable?</a:t>
            </a:r>
            <a:endParaRPr lang="en-GB" sz="4400" b="1" dirty="0">
              <a:solidFill>
                <a:srgbClr val="FF0000"/>
              </a:solidFill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53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275986" y="548786"/>
            <a:ext cx="8813456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000" b="1" dirty="0" smtClean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How important are appearances?</a:t>
            </a:r>
            <a:endParaRPr lang="en-GB" sz="4400" b="1" dirty="0">
              <a:solidFill>
                <a:srgbClr val="FF0000"/>
              </a:solidFill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49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7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3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Is it better to spend money on jailing criminals, or on compensating victims?</a:t>
            </a:r>
          </a:p>
        </p:txBody>
      </p:sp>
    </p:spTree>
    <p:extLst>
      <p:ext uri="{BB962C8B-B14F-4D97-AF65-F5344CB8AC3E}">
        <p14:creationId xmlns:p14="http://schemas.microsoft.com/office/powerpoint/2010/main" val="1141903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275986" y="548786"/>
            <a:ext cx="8813456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000" b="1" dirty="0" smtClean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Should there be a limit on what someone can own?</a:t>
            </a:r>
            <a:endParaRPr lang="en-GB" sz="4400" b="1" dirty="0">
              <a:solidFill>
                <a:srgbClr val="FF0000"/>
              </a:solidFill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8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461596" y="1727689"/>
            <a:ext cx="8440616" cy="4009292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buNone/>
              <a:defRPr sz="3600"/>
            </a:pPr>
            <a:r>
              <a:rPr lang="en-GB" sz="1800" dirty="0">
                <a:latin typeface="Ebrima" charset="0"/>
                <a:ea typeface="Ebrima" charset="0"/>
                <a:cs typeface="Ebrima" charset="0"/>
              </a:rPr>
              <a:t>This resource aims to promote deeper discussion and develop facilitation skills in paired work. </a:t>
            </a:r>
          </a:p>
          <a:p>
            <a:pPr marL="0" indent="0">
              <a:buNone/>
              <a:defRPr sz="3600"/>
            </a:pPr>
            <a:endParaRPr lang="en-GB" sz="1800" dirty="0">
              <a:latin typeface="Ebrima" charset="0"/>
              <a:ea typeface="Ebrima" charset="0"/>
              <a:cs typeface="Ebrima" charset="0"/>
            </a:endParaRPr>
          </a:p>
          <a:p>
            <a:pPr marL="0" indent="0">
              <a:buNone/>
              <a:defRPr sz="3600"/>
            </a:pPr>
            <a:r>
              <a:rPr lang="en-GB" sz="1800" dirty="0">
                <a:latin typeface="Ebrima" charset="0"/>
                <a:ea typeface="Ebrima" charset="0"/>
                <a:cs typeface="Ebrima" charset="0"/>
              </a:rPr>
              <a:t>One person in each pair, the “</a:t>
            </a:r>
            <a:r>
              <a:rPr lang="en-GB" sz="1800" dirty="0" err="1">
                <a:latin typeface="Ebrima" charset="0"/>
                <a:ea typeface="Ebrima" charset="0"/>
                <a:cs typeface="Ebrima" charset="0"/>
              </a:rPr>
              <a:t>facilitatee</a:t>
            </a:r>
            <a:r>
              <a:rPr lang="en-GB" sz="1800" dirty="0">
                <a:latin typeface="Ebrima" charset="0"/>
                <a:ea typeface="Ebrima" charset="0"/>
                <a:cs typeface="Ebrima" charset="0"/>
              </a:rPr>
              <a:t>” tries to answer the red question; the other, the facilitator, limits what they say to using the black questions to push the </a:t>
            </a:r>
            <a:r>
              <a:rPr lang="en-GB" sz="1800" dirty="0" err="1">
                <a:latin typeface="Ebrima" charset="0"/>
                <a:ea typeface="Ebrima" charset="0"/>
                <a:cs typeface="Ebrima" charset="0"/>
              </a:rPr>
              <a:t>facilitatee’s</a:t>
            </a:r>
            <a:r>
              <a:rPr lang="en-GB" sz="1800" dirty="0">
                <a:latin typeface="Ebrima" charset="0"/>
                <a:ea typeface="Ebrima" charset="0"/>
                <a:cs typeface="Ebrima" charset="0"/>
              </a:rPr>
              <a:t> thinking deeper.</a:t>
            </a:r>
          </a:p>
          <a:p>
            <a:pPr marL="0" indent="0">
              <a:buNone/>
              <a:defRPr sz="3600"/>
            </a:pPr>
            <a:endParaRPr lang="en-GB" sz="1800" dirty="0">
              <a:latin typeface="Ebrima" charset="0"/>
              <a:ea typeface="Ebrima" charset="0"/>
              <a:cs typeface="Ebrima" charset="0"/>
            </a:endParaRPr>
          </a:p>
          <a:p>
            <a:pPr marL="0" indent="0">
              <a:buNone/>
              <a:defRPr sz="3600"/>
            </a:pPr>
            <a:r>
              <a:rPr lang="en-GB" sz="1800" dirty="0">
                <a:latin typeface="Ebrima" charset="0"/>
                <a:ea typeface="Ebrima" charset="0"/>
                <a:cs typeface="Ebrima" charset="0"/>
              </a:rPr>
              <a:t>You can either display a single slide to the whole class, or run a Philosophers’ Cocktail Party. Print them off card</a:t>
            </a:r>
            <a:r>
              <a:rPr lang="mr-IN" sz="1800" dirty="0">
                <a:latin typeface="Ebrima" charset="0"/>
                <a:ea typeface="Ebrima" charset="0"/>
                <a:cs typeface="Ebrima" charset="0"/>
              </a:rPr>
              <a:t>–</a:t>
            </a:r>
            <a:r>
              <a:rPr lang="en-GB" sz="1800" dirty="0">
                <a:latin typeface="Ebrima" charset="0"/>
                <a:ea typeface="Ebrima" charset="0"/>
                <a:cs typeface="Ebrima" charset="0"/>
              </a:rPr>
              <a:t>sized, mill about, pair up, one person asks the other a red question and uses the black questions to push their partner’s thinking deeper.  Then they change roles, and finally they swap cards and head off to start a new discussion with a new partner, so that each person gets to facilitate and be facilitated on a question.</a:t>
            </a:r>
          </a:p>
          <a:p>
            <a:pPr marL="0" indent="0">
              <a:buNone/>
              <a:defRPr sz="3600"/>
            </a:pPr>
            <a:r>
              <a:rPr lang="en-GB" sz="1800" dirty="0">
                <a:latin typeface="Ebrima" charset="0"/>
                <a:ea typeface="Ebrima" charset="0"/>
                <a:cs typeface="Ebrima" charset="0"/>
              </a:rPr>
              <a:t> </a:t>
            </a:r>
            <a:endParaRPr lang="en-US" sz="1800" dirty="0">
              <a:latin typeface="Ebrima" charset="0"/>
              <a:ea typeface="Ebrima" charset="0"/>
              <a:cs typeface="Ebrima" charset="0"/>
            </a:endParaRPr>
          </a:p>
          <a:p>
            <a:pPr marL="0" indent="0">
              <a:buNone/>
              <a:defRPr sz="3600"/>
            </a:pPr>
            <a:endParaRPr lang="en-US" sz="1800" dirty="0"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553915" y="1885951"/>
            <a:ext cx="8440616" cy="4273061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Resource by Jason Buckley and Tom </a:t>
            </a:r>
            <a:r>
              <a:rPr lang="en-GB" sz="3000" b="1" dirty="0" err="1">
                <a:latin typeface="Ebrima" charset="0"/>
                <a:ea typeface="Ebrima" charset="0"/>
                <a:cs typeface="Ebrima" charset="0"/>
              </a:rPr>
              <a:t>Bigglestone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of 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  <a:hlinkClick r:id="rId2"/>
              </a:rPr>
              <a:t>www.thephilosophyman.com</a:t>
            </a:r>
            <a:endParaRPr lang="en-GB" sz="30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GB" sz="30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with thanks to Peter Worley of 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  <a:hlinkClick r:id="rId3"/>
              </a:rPr>
              <a:t>www.philosophy-foundation.org</a:t>
            </a:r>
            <a:endParaRPr lang="en-GB" sz="30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for provoking thinking about</a:t>
            </a:r>
          </a:p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“</a:t>
            </a:r>
            <a:r>
              <a:rPr lang="en-GB" sz="3000" b="1" dirty="0" err="1">
                <a:latin typeface="Ebrima" charset="0"/>
                <a:ea typeface="Ebrima" charset="0"/>
                <a:cs typeface="Ebrima" charset="0"/>
              </a:rPr>
              <a:t>contentless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questions” facilitation</a:t>
            </a:r>
          </a:p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33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6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Why do we do the right thing when nobody is watching?</a:t>
            </a:r>
          </a:p>
        </p:txBody>
      </p:sp>
    </p:spTree>
    <p:extLst>
      <p:ext uri="{BB962C8B-B14F-4D97-AF65-F5344CB8AC3E}">
        <p14:creationId xmlns:p14="http://schemas.microsoft.com/office/powerpoint/2010/main" val="1782697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302603" y="548786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Do tigers have a right </a:t>
            </a:r>
          </a:p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not to go extinct?</a:t>
            </a:r>
          </a:p>
        </p:txBody>
      </p:sp>
    </p:spTree>
    <p:extLst>
      <p:ext uri="{BB962C8B-B14F-4D97-AF65-F5344CB8AC3E}">
        <p14:creationId xmlns:p14="http://schemas.microsoft.com/office/powerpoint/2010/main" val="1279901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3" y="3179885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110714" y="566370"/>
            <a:ext cx="9144000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Is it ever wrong to </a:t>
            </a:r>
          </a:p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forgive someone?</a:t>
            </a:r>
          </a:p>
        </p:txBody>
      </p:sp>
    </p:spTree>
    <p:extLst>
      <p:ext uri="{BB962C8B-B14F-4D97-AF65-F5344CB8AC3E}">
        <p14:creationId xmlns:p14="http://schemas.microsoft.com/office/powerpoint/2010/main" val="2106755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6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Can a bad person </a:t>
            </a:r>
          </a:p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be a good leader?</a:t>
            </a:r>
          </a:p>
        </p:txBody>
      </p:sp>
    </p:spTree>
    <p:extLst>
      <p:ext uri="{BB962C8B-B14F-4D97-AF65-F5344CB8AC3E}">
        <p14:creationId xmlns:p14="http://schemas.microsoft.com/office/powerpoint/2010/main" val="536106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 txBox="1">
            <a:spLocks/>
          </p:cNvSpPr>
          <p:nvPr/>
        </p:nvSpPr>
        <p:spPr>
          <a:xfrm>
            <a:off x="1596614" y="3162300"/>
            <a:ext cx="6172201" cy="23241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Can you tell me more?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say why?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So</a:t>
            </a:r>
            <a:r>
              <a:rPr lang="mr-IN" sz="3000" b="1" dirty="0">
                <a:latin typeface="Ebrima" charset="0"/>
                <a:ea typeface="Ebrima" charset="0"/>
                <a:cs typeface="Ebrima" charset="0"/>
              </a:rPr>
              <a:t>…</a:t>
            </a:r>
            <a:r>
              <a:rPr lang="en-GB" sz="3000" b="1" dirty="0">
                <a:latin typeface="Ebrima" charset="0"/>
                <a:ea typeface="Ebrima" charset="0"/>
                <a:cs typeface="Ebrima" charset="0"/>
              </a:rPr>
              <a:t> [repeat the question]? 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Can you give me an example?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How do you mean?</a:t>
            </a:r>
          </a:p>
          <a:p>
            <a:pPr marL="0" indent="0" algn="ctr">
              <a:buNone/>
              <a:defRPr sz="3600"/>
            </a:pPr>
            <a:r>
              <a:rPr lang="en-US" sz="3000" b="1" dirty="0">
                <a:latin typeface="Ebrima" charset="0"/>
                <a:ea typeface="Ebrima" charset="0"/>
                <a:cs typeface="Ebrima" charset="0"/>
              </a:rPr>
              <a:t>Why is that important?</a:t>
            </a:r>
            <a:endParaRPr lang="en-US" sz="3300" b="1" dirty="0">
              <a:latin typeface="Ebrima" charset="0"/>
              <a:ea typeface="Ebrima" charset="0"/>
              <a:cs typeface="Ebrima" charset="0"/>
            </a:endParaRPr>
          </a:p>
          <a:p>
            <a:pPr marL="0" indent="0" algn="ctr">
              <a:buNone/>
              <a:defRPr sz="3600"/>
            </a:pPr>
            <a:endParaRPr lang="en-US" sz="4500" b="1" dirty="0">
              <a:latin typeface="Ebrima" charset="0"/>
              <a:ea typeface="Ebrima" charset="0"/>
              <a:cs typeface="Ebrima" charset="0"/>
            </a:endParaRPr>
          </a:p>
        </p:txBody>
      </p:sp>
      <p:sp>
        <p:nvSpPr>
          <p:cNvPr id="3" name="Shape 148"/>
          <p:cNvSpPr txBox="1">
            <a:spLocks/>
          </p:cNvSpPr>
          <p:nvPr/>
        </p:nvSpPr>
        <p:spPr>
          <a:xfrm>
            <a:off x="477427" y="548786"/>
            <a:ext cx="8410574" cy="1247775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5pPr>
            <a:lvl6pPr marL="33655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6pPr>
            <a:lvl7pPr marL="37211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7pPr>
            <a:lvl8pPr marL="40767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8pPr>
            <a:lvl9pPr marL="4432300" marR="0" indent="-914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71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How do you know </a:t>
            </a:r>
          </a:p>
          <a:p>
            <a:pPr marL="0" indent="0" algn="ctr">
              <a:buNone/>
              <a:defRPr sz="3600"/>
            </a:pPr>
            <a:r>
              <a:rPr lang="en-GB" sz="4500" b="1" dirty="0">
                <a:solidFill>
                  <a:srgbClr val="FF0000"/>
                </a:solidFill>
                <a:latin typeface="Ebrima" charset="0"/>
                <a:ea typeface="Ebrima" charset="0"/>
                <a:cs typeface="Ebrima" charset="0"/>
              </a:rPr>
              <a:t>what to believe?</a:t>
            </a:r>
          </a:p>
        </p:txBody>
      </p:sp>
    </p:spTree>
    <p:extLst>
      <p:ext uri="{BB962C8B-B14F-4D97-AF65-F5344CB8AC3E}">
        <p14:creationId xmlns:p14="http://schemas.microsoft.com/office/powerpoint/2010/main" val="1652953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1953</Words>
  <Application>Microsoft Macintosh PowerPoint</Application>
  <PresentationFormat>On-screen Show (4:3)</PresentationFormat>
  <Paragraphs>294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Calibri</vt:lpstr>
      <vt:lpstr>Calibri Light</vt:lpstr>
      <vt:lpstr>Ebrima</vt:lpstr>
      <vt:lpstr>Arial</vt:lpstr>
      <vt:lpstr>Office Theme</vt:lpstr>
      <vt:lpstr>Facilitator Facilitatee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Buckley</dc:creator>
  <cp:lastModifiedBy>Thomas Bigglestone</cp:lastModifiedBy>
  <cp:revision>19</cp:revision>
  <cp:lastPrinted>2017-07-11T19:04:34Z</cp:lastPrinted>
  <dcterms:created xsi:type="dcterms:W3CDTF">2017-07-11T10:51:09Z</dcterms:created>
  <dcterms:modified xsi:type="dcterms:W3CDTF">2017-07-13T13:14:28Z</dcterms:modified>
</cp:coreProperties>
</file>